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2" r:id="rId5"/>
    <p:sldId id="274" r:id="rId6"/>
    <p:sldId id="275" r:id="rId7"/>
    <p:sldId id="277" r:id="rId8"/>
    <p:sldId id="279" r:id="rId9"/>
    <p:sldId id="276" r:id="rId10"/>
    <p:sldId id="268" r:id="rId11"/>
    <p:sldId id="272" r:id="rId12"/>
    <p:sldId id="273" r:id="rId13"/>
    <p:sldId id="280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Gill Sans" panose="020B0502020104020203" pitchFamily="34" charset="-79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gsz0IIUc07VsELgt4R7DrIztRV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80BC381-1ECC-4896-8695-279EB49FC8F4}">
  <a:tblStyle styleId="{A80BC381-1ECC-4896-8695-279EB49FC8F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  <a:fill>
          <a:solidFill>
            <a:schemeClr val="dk1">
              <a:alpha val="20000"/>
            </a:schemeClr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chemeClr val="dk1">
              <a:alpha val="20000"/>
            </a:schemeClr>
          </a:solidFill>
        </a:fill>
      </a:tcStyle>
    </a:band1V>
    <a:band2V>
      <a:tcTxStyle b="off" i="off"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AE6CFBF1-50FA-491F-8758-DB05D004C0B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D2F9AF9D-5F3F-4CF0-B94E-A0162CB6E30C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23" autoAdjust="0"/>
    <p:restoredTop sz="94679"/>
  </p:normalViewPr>
  <p:slideViewPr>
    <p:cSldViewPr snapToGrid="0">
      <p:cViewPr varScale="1">
        <p:scale>
          <a:sx n="104" d="100"/>
          <a:sy n="104" d="100"/>
        </p:scale>
        <p:origin x="6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0" name="Google Shape;10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0" name="Google Shape;17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6" name="Google Shape;24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0" name="Google Shape;27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2" name="Google Shape;29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Gill Sans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9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8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8"/>
          <p:cNvSpPr txBox="1">
            <a:spLocks noGrp="1"/>
          </p:cNvSpPr>
          <p:nvPr>
            <p:ph type="body" idx="1"/>
          </p:nvPr>
        </p:nvSpPr>
        <p:spPr>
          <a:xfrm rot="5400000">
            <a:off x="3931126" y="-1328261"/>
            <a:ext cx="4351338" cy="10659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8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8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8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29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9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9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0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0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1"/>
          <p:cNvSpPr txBox="1"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Gill Sans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2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524256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body" idx="2"/>
          </p:nvPr>
        </p:nvSpPr>
        <p:spPr>
          <a:xfrm>
            <a:off x="777240" y="2825749"/>
            <a:ext cx="5220335" cy="336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23"/>
          <p:cNvSpPr txBox="1">
            <a:spLocks noGrp="1"/>
          </p:cNvSpPr>
          <p:nvPr>
            <p:ph type="body" idx="3"/>
          </p:nvPr>
        </p:nvSpPr>
        <p:spPr>
          <a:xfrm>
            <a:off x="6172200" y="1801812"/>
            <a:ext cx="5183188" cy="935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23"/>
          <p:cNvSpPr txBox="1">
            <a:spLocks noGrp="1"/>
          </p:cNvSpPr>
          <p:nvPr>
            <p:ph type="body" idx="4"/>
          </p:nvPr>
        </p:nvSpPr>
        <p:spPr>
          <a:xfrm>
            <a:off x="6172200" y="2825749"/>
            <a:ext cx="5183188" cy="336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3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3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3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4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4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4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6"/>
          <p:cNvSpPr txBox="1"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Gill Sans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6"/>
          <p:cNvSpPr txBox="1">
            <a:spLocks noGrp="1"/>
          </p:cNvSpPr>
          <p:nvPr>
            <p:ph type="body" idx="1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5" name="Google Shape;75;p26"/>
          <p:cNvSpPr txBox="1">
            <a:spLocks noGrp="1"/>
          </p:cNvSpPr>
          <p:nvPr>
            <p:ph type="body" idx="2"/>
          </p:nvPr>
        </p:nvSpPr>
        <p:spPr>
          <a:xfrm>
            <a:off x="777240" y="3092450"/>
            <a:ext cx="3994785" cy="2776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6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7"/>
          <p:cNvSpPr txBox="1"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Gill Sans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>
            <a:spLocks noGrp="1"/>
          </p:cNvSpPr>
          <p:nvPr>
            <p:ph type="pic" idx="2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8668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8668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8668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8668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8668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27"/>
          <p:cNvSpPr txBox="1">
            <a:spLocks noGrp="1"/>
          </p:cNvSpPr>
          <p:nvPr>
            <p:ph type="body" idx="1"/>
          </p:nvPr>
        </p:nvSpPr>
        <p:spPr>
          <a:xfrm>
            <a:off x="777240" y="3081275"/>
            <a:ext cx="3994785" cy="2779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7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7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/>
          <p:nvPr/>
        </p:nvSpPr>
        <p:spPr>
          <a:xfrm>
            <a:off x="-1" y="-1"/>
            <a:ext cx="12192000" cy="68580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8"/>
          <p:cNvSpPr/>
          <p:nvPr/>
        </p:nvSpPr>
        <p:spPr>
          <a:xfrm>
            <a:off x="-1" y="-1"/>
            <a:ext cx="12192000" cy="685800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8" name="Google Shape;8;p18"/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9" name="Google Shape;9;p18"/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rgbClr val="CADCE3">
                <a:alpha val="4901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0;p18"/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4901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1;p18"/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rgbClr val="BEC7DC">
                <a:alpha val="4901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8"/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4901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8"/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rgbClr val="B1CAD5">
                <a:alpha val="709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8"/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8"/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8"/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8"/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rgbClr val="E9ECF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8"/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rgbClr val="CFDD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8"/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/>
              <a:ahLst/>
              <a:cxnLst/>
              <a:rect l="l" t="t" r="r" b="b"/>
              <a:pathLst>
                <a:path w="2115556" h="2079100" extrusionOk="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rgbClr val="CFDD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" name="Google Shape;20;p18"/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/>
              <a:ahLst/>
              <a:cxnLst/>
              <a:rect l="l" t="t" r="r" b="b"/>
              <a:pathLst>
                <a:path w="510196" h="538336" extrusionOk="0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rgbClr val="E9ECF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" name="Google Shape;21;p18"/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/>
              <a:ahLst/>
              <a:cxnLst/>
              <a:rect l="l" t="t" r="r" b="b"/>
              <a:pathLst>
                <a:path w="309162" h="157771" extrusionOk="0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rgbClr val="ACCEB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" name="Google Shape;22;p18"/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8"/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/>
              <a:ahLst/>
              <a:cxnLst/>
              <a:rect l="l" t="t" r="r" b="b"/>
              <a:pathLst>
                <a:path w="137603" h="210490" extrusionOk="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rgbClr val="CCDD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4" name="Google Shape;24;p18"/>
          <p:cNvSpPr txBox="1">
            <a:spLocks noGrp="1"/>
          </p:cNvSpPr>
          <p:nvPr>
            <p:ph type="dt" idx="10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ftr" idx="11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sldNum" idx="12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Gill Sans"/>
              <a:buNone/>
              <a:defRPr sz="54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18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8668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8668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8668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8668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8668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team-1612301242434.atlassian.net/browse/ONCC-58?atlOrigin=eyJpIjoiMjBhNWIzMmFjMjdiNGE1YzhhZTE4YmM0ZjA0MDM4ZWYiLCJwIjoiZXhjZWwtamlyYSJ9" TargetMode="External"/><Relationship Id="rId3" Type="http://schemas.openxmlformats.org/officeDocument/2006/relationships/hyperlink" Target="https://team-1612301242434.atlassian.net/browse/ONCC-56?atlOrigin=eyJpIjoiMjBhNWIzMmFjMjdiNGE1YzhhZTE4YmM0ZjA0MDM4ZWYiLCJwIjoiZXhjZWwtamlyYSJ9" TargetMode="External"/><Relationship Id="rId7" Type="http://schemas.openxmlformats.org/officeDocument/2006/relationships/hyperlink" Target="https://team-1612301242434.atlassian.net/browse/ONCC-59?atlOrigin=eyJpIjoiMjBhNWIzMmFjMjdiNGE1YzhhZTE4YmM0ZjA0MDM4ZWYiLCJwIjoiZXhjZWwtamlyYSJ9" TargetMode="External"/><Relationship Id="rId12" Type="http://schemas.openxmlformats.org/officeDocument/2006/relationships/hyperlink" Target="https://team-1612301242434.atlassian.net/browse/ONCC-47?atlOrigin=eyJpIjoiMjBhNWIzMmFjMjdiNGE1YzhhZTE4YmM0ZjA0MDM4ZWYiLCJwIjoiZXhjZWwtamlyYSJ9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am-1612301242434.atlassian.net/browse/ONCC-60?atlOrigin=eyJpIjoiMjBhNWIzMmFjMjdiNGE1YzhhZTE4YmM0ZjA0MDM4ZWYiLCJwIjoiZXhjZWwtamlyYSJ9" TargetMode="External"/><Relationship Id="rId11" Type="http://schemas.openxmlformats.org/officeDocument/2006/relationships/hyperlink" Target="https://team-1612301242434.atlassian.net/browse/ONCC-41?atlOrigin=eyJpIjoiMjBhNWIzMmFjMjdiNGE1YzhhZTE4YmM0ZjA0MDM4ZWYiLCJwIjoiZXhjZWwtamlyYSJ9" TargetMode="External"/><Relationship Id="rId5" Type="http://schemas.openxmlformats.org/officeDocument/2006/relationships/hyperlink" Target="https://team-1612301242434.atlassian.net/browse/ONCC-61?atlOrigin=eyJpIjoiMjBhNWIzMmFjMjdiNGE1YzhhZTE4YmM0ZjA0MDM4ZWYiLCJwIjoiZXhjZWwtamlyYSJ9" TargetMode="External"/><Relationship Id="rId10" Type="http://schemas.openxmlformats.org/officeDocument/2006/relationships/hyperlink" Target="https://team-1612301242434.atlassian.net/browse/ONCC-50?atlOrigin=eyJpIjoiMjBhNWIzMmFjMjdiNGE1YzhhZTE4YmM0ZjA0MDM4ZWYiLCJwIjoiZXhjZWwtamlyYSJ9" TargetMode="External"/><Relationship Id="rId4" Type="http://schemas.openxmlformats.org/officeDocument/2006/relationships/hyperlink" Target="https://team-1612301242434.atlassian.net/browse/ONCC-42?atlOrigin=eyJpIjoiMjBhNWIzMmFjMjdiNGE1YzhhZTE4YmM0ZjA0MDM4ZWYiLCJwIjoiZXhjZWwtamlyYSJ9" TargetMode="External"/><Relationship Id="rId9" Type="http://schemas.openxmlformats.org/officeDocument/2006/relationships/hyperlink" Target="https://team-1612301242434.atlassian.net/browse/ONCC-57?atlOrigin=eyJpIjoiMjBhNWIzMmFjMjdiNGE1YzhhZTE4YmM0ZjA0MDM4ZWYiLCJwIjoiZXhjZWwtamlyYSJ9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g99356n/OnlineCC/wiki/Online-Compiler-Using-Cloud-Computi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team-1612301242434.atlassian.net/browse/ONCC-25?atlOrigin=eyJpIjoiMjBhNWIzMmFjMjdiNGE1YzhhZTE4YmM0ZjA0MDM4ZWYiLCJwIjoiZXhjZWwtamlyYSJ9" TargetMode="External"/><Relationship Id="rId13" Type="http://schemas.openxmlformats.org/officeDocument/2006/relationships/hyperlink" Target="https://team-1612301242434.atlassian.net/browse/ONCC-49?atlOrigin=eyJpIjoiMjBhNWIzMmFjMjdiNGE1YzhhZTE4YmM0ZjA0MDM4ZWYiLCJwIjoiZXhjZWwtamlyYSJ9" TargetMode="External"/><Relationship Id="rId3" Type="http://schemas.openxmlformats.org/officeDocument/2006/relationships/hyperlink" Target="https://team-1612301242434.atlassian.net/browse/ONCC-36?atlOrigin=eyJpIjoiMjBhNWIzMmFjMjdiNGE1YzhhZTE4YmM0ZjA0MDM4ZWYiLCJwIjoiZXhjZWwtamlyYSJ9" TargetMode="External"/><Relationship Id="rId7" Type="http://schemas.openxmlformats.org/officeDocument/2006/relationships/hyperlink" Target="https://team-1612301242434.atlassian.net/browse/ONCC-26?atlOrigin=eyJpIjoiMjBhNWIzMmFjMjdiNGE1YzhhZTE4YmM0ZjA0MDM4ZWYiLCJwIjoiZXhjZWwtamlyYSJ9" TargetMode="External"/><Relationship Id="rId12" Type="http://schemas.openxmlformats.org/officeDocument/2006/relationships/hyperlink" Target="https://team-1612301242434.atlassian.net/browse/ONCC-29?atlOrigin=eyJpIjoiMjBhNWIzMmFjMjdiNGE1YzhhZTE4YmM0ZjA0MDM4ZWYiLCJwIjoiZXhjZWwtamlyYSJ9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https://team-1612301242434.atlassian.net/browse/ONCC-28?atlOrigin=eyJpIjoiMjBhNWIzMmFjMjdiNGE1YzhhZTE4YmM0ZjA0MDM4ZWYiLCJwIjoiZXhjZWwtamlyYSJ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am-1612301242434.atlassian.net/browse/ONCC-24?atlOrigin=eyJpIjoiMjBhNWIzMmFjMjdiNGE1YzhhZTE4YmM0ZjA0MDM4ZWYiLCJwIjoiZXhjZWwtamlyYSJ9" TargetMode="External"/><Relationship Id="rId11" Type="http://schemas.openxmlformats.org/officeDocument/2006/relationships/hyperlink" Target="https://team-1612301242434.atlassian.net/browse/ONCC-31?atlOrigin=eyJpIjoiMjBhNWIzMmFjMjdiNGE1YzhhZTE4YmM0ZjA0MDM4ZWYiLCJwIjoiZXhjZWwtamlyYSJ9" TargetMode="External"/><Relationship Id="rId5" Type="http://schemas.openxmlformats.org/officeDocument/2006/relationships/hyperlink" Target="https://team-1612301242434.atlassian.net/browse/ONCC-20?atlOrigin=eyJpIjoiMjBhNWIzMmFjMjdiNGE1YzhhZTE4YmM0ZjA0MDM4ZWYiLCJwIjoiZXhjZWwtamlyYSJ9" TargetMode="External"/><Relationship Id="rId15" Type="http://schemas.openxmlformats.org/officeDocument/2006/relationships/hyperlink" Target="https://team-1612301242434.atlassian.net/browse/ONCC-30?atlOrigin=eyJpIjoiMjBhNWIzMmFjMjdiNGE1YzhhZTE4YmM0ZjA0MDM4ZWYiLCJwIjoiZXhjZWwtamlyYSJ9" TargetMode="External"/><Relationship Id="rId10" Type="http://schemas.openxmlformats.org/officeDocument/2006/relationships/hyperlink" Target="https://team-1612301242434.atlassian.net/browse/ONCC-23?atlOrigin=eyJpIjoiMjBhNWIzMmFjMjdiNGE1YzhhZTE4YmM0ZjA0MDM4ZWYiLCJwIjoiZXhjZWwtamlyYSJ9" TargetMode="External"/><Relationship Id="rId4" Type="http://schemas.openxmlformats.org/officeDocument/2006/relationships/hyperlink" Target="https://team-1612301242434.atlassian.net/browse/ONCC-21?atlOrigin=eyJpIjoiMjBhNWIzMmFjMjdiNGE1YzhhZTE4YmM0ZjA0MDM4ZWYiLCJwIjoiZXhjZWwtamlyYSJ9" TargetMode="External"/><Relationship Id="rId9" Type="http://schemas.openxmlformats.org/officeDocument/2006/relationships/hyperlink" Target="https://team-1612301242434.atlassian.net/browse/ONCC-48?atlOrigin=eyJpIjoiMjBhNWIzMmFjMjdiNGE1YzhhZTE4YmM0ZjA0MDM4ZWYiLCJwIjoiZXhjZWwtamlyYSJ9" TargetMode="External"/><Relationship Id="rId14" Type="http://schemas.openxmlformats.org/officeDocument/2006/relationships/hyperlink" Target="https://team-1612301242434.atlassian.net/browse/ONCC-35?atlOrigin=eyJpIjoiMjBhNWIzMmFjMjdiNGE1YzhhZTE4YmM0ZjA0MDM4ZWYiLCJwIjoiZXhjZWwtamlyYSJ9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team-1612301242434.atlassian.net/browse/ONCC-63" TargetMode="External"/><Relationship Id="rId13" Type="http://schemas.openxmlformats.org/officeDocument/2006/relationships/hyperlink" Target="https://team-1612301242434.atlassian.net/browse/ONCC-61?atlOrigin=eyJpIjoiMjBhNWIzMmFjMjdiNGE1YzhhZTE4YmM0ZjA0MDM4ZWYiLCJwIjoiZXhjZWwtamlyYSJ9" TargetMode="External"/><Relationship Id="rId18" Type="http://schemas.openxmlformats.org/officeDocument/2006/relationships/hyperlink" Target="https://team-1612301242434.atlassian.net/browse/ONCC-28?atlOrigin=eyJpIjoiMjBhNWIzMmFjMjdiNGE1YzhhZTE4YmM0ZjA0MDM4ZWYiLCJwIjoiZXhjZWwtamlyYSJ9" TargetMode="External"/><Relationship Id="rId3" Type="http://schemas.openxmlformats.org/officeDocument/2006/relationships/hyperlink" Target="https://team-1612301242434.atlassian.net/browse/ONCC-43?atlOrigin=eyJpIjoiMjBhNWIzMmFjMjdiNGE1YzhhZTE4YmM0ZjA0MDM4ZWYiLCJwIjoiZXhjZWwtamlyYSJ9" TargetMode="External"/><Relationship Id="rId7" Type="http://schemas.openxmlformats.org/officeDocument/2006/relationships/hyperlink" Target="https://team-1612301242434.atlassian.net/browse/ONCC-53?atlOrigin=eyJpIjoiMjBhNWIzMmFjMjdiNGE1YzhhZTE4YmM0ZjA0MDM4ZWYiLCJwIjoiZXhjZWwtamlyYSJ9" TargetMode="External"/><Relationship Id="rId12" Type="http://schemas.openxmlformats.org/officeDocument/2006/relationships/hyperlink" Target="https://team-1612301242434.atlassian.net/browse/ONCC-46?atlOrigin=eyJpIjoiMjBhNWIzMmFjMjdiNGE1YzhhZTE4YmM0ZjA0MDM4ZWYiLCJwIjoiZXhjZWwtamlyYSJ9" TargetMode="External"/><Relationship Id="rId17" Type="http://schemas.openxmlformats.org/officeDocument/2006/relationships/hyperlink" Target="https://team-1612301242434.atlassian.net/browse/ONCC-45?atlOrigin=eyJpIjoiMjBhNWIzMmFjMjdiNGE1YzhhZTE4YmM0ZjA0MDM4ZWYiLCJwIjoiZXhjZWwtamlyYSJ9" TargetMode="External"/><Relationship Id="rId2" Type="http://schemas.openxmlformats.org/officeDocument/2006/relationships/hyperlink" Target="https://team-1612301242434.atlassian.net/browse/ONCC-36?atlOrigin=eyJpIjoiMjBhNWIzMmFjMjdiNGE1YzhhZTE4YmM0ZjA0MDM4ZWYiLCJwIjoiZXhjZWwtamlyYSJ9" TargetMode="External"/><Relationship Id="rId16" Type="http://schemas.openxmlformats.org/officeDocument/2006/relationships/hyperlink" Target="https://team-1612301242434.atlassian.net/browse/ONCC-40?atlOrigin=eyJpIjoiMjBhNWIzMmFjMjdiNGE1YzhhZTE4YmM0ZjA0MDM4ZWYiLCJwIjoiZXhjZWwtamlyYSJ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am-1612301242434.atlassian.net/browse/ONCC-38?atlOrigin=eyJpIjoiMjBhNWIzMmFjMjdiNGE1YzhhZTE4YmM0ZjA0MDM4ZWYiLCJwIjoiZXhjZWwtamlyYSJ9" TargetMode="External"/><Relationship Id="rId11" Type="http://schemas.openxmlformats.org/officeDocument/2006/relationships/hyperlink" Target="https://team-1612301242434.atlassian.net/browse/ONCC-48?atlOrigin=eyJpIjoiMjBhNWIzMmFjMjdiNGE1YzhhZTE4YmM0ZjA0MDM4ZWYiLCJwIjoiZXhjZWwtamlyYSJ9" TargetMode="External"/><Relationship Id="rId5" Type="http://schemas.openxmlformats.org/officeDocument/2006/relationships/hyperlink" Target="https://team-1612301242434.atlassian.net/browse/ONCC-37?atlOrigin=eyJpIjoiMjBhNWIzMmFjMjdiNGE1YzhhZTE4YmM0ZjA0MDM4ZWYiLCJwIjoiZXhjZWwtamlyYSJ9" TargetMode="External"/><Relationship Id="rId15" Type="http://schemas.openxmlformats.org/officeDocument/2006/relationships/hyperlink" Target="https://team-1612301242434.atlassian.net/browse/ONCC-44?atlOrigin=eyJpIjoiMjBhNWIzMmFjMjdiNGE1YzhhZTE4YmM0ZjA0MDM4ZWYiLCJwIjoiZXhjZWwtamlyYSJ9" TargetMode="External"/><Relationship Id="rId10" Type="http://schemas.openxmlformats.org/officeDocument/2006/relationships/hyperlink" Target="https://team-1612301242434.atlassian.net/browse/ONCC-52?atlOrigin=eyJpIjoiMjBhNWIzMmFjMjdiNGE1YzhhZTE4YmM0ZjA0MDM4ZWYiLCJwIjoiZXhjZWwtamlyYSJ9" TargetMode="External"/><Relationship Id="rId19" Type="http://schemas.openxmlformats.org/officeDocument/2006/relationships/hyperlink" Target="https://team-1612301242434.atlassian.net/browse/ONCC-39?atlOrigin=eyJpIjoiMjBhNWIzMmFjMjdiNGE1YzhhZTE4YmM0ZjA0MDM4ZWYiLCJwIjoiZXhjZWwtamlyYSJ9" TargetMode="External"/><Relationship Id="rId4" Type="http://schemas.openxmlformats.org/officeDocument/2006/relationships/hyperlink" Target="https://team-1612301242434.atlassian.net/browse/ONCC-51?atlOrigin=eyJpIjoiMjBhNWIzMmFjMjdiNGE1YzhhZTE4YmM0ZjA0MDM4ZWYiLCJwIjoiZXhjZWwtamlyYSJ9" TargetMode="External"/><Relationship Id="rId9" Type="http://schemas.openxmlformats.org/officeDocument/2006/relationships/hyperlink" Target="https://team-1612301242434.atlassian.net/browse/ONCC-54?atlOrigin=eyJpIjoiMjBhNWIzMmFjMjdiNGE1YzhhZTE4YmM0ZjA0MDM4ZWYiLCJwIjoiZXhjZWwtamlyYSJ9" TargetMode="External"/><Relationship Id="rId14" Type="http://schemas.openxmlformats.org/officeDocument/2006/relationships/hyperlink" Target="https://team-1612301242434.atlassian.net/browse/ONCC-55?atlOrigin=eyJpIjoiMjBhNWIzMmFjMjdiNGE1YzhhZTE4YmM0ZjA0MDM4ZWYiLCJwIjoiZXhjZWwtamlyYSJ9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team-1612301242434.atlassian.net/browse/ONCC-52?atlOrigin=eyJpIjoiMjBhNWIzMmFjMjdiNGE1YzhhZTE4YmM0ZjA0MDM4ZWYiLCJwIjoiZXhjZWwtamlyYSJ9" TargetMode="External"/><Relationship Id="rId13" Type="http://schemas.openxmlformats.org/officeDocument/2006/relationships/hyperlink" Target="https://team-1612301242434.atlassian.net/browse/ONCC-40?atlOrigin=eyJpIjoiMjBhNWIzMmFjMjdiNGE1YzhhZTE4YmM0ZjA0MDM4ZWYiLCJwIjoiZXhjZWwtamlyYSJ9" TargetMode="External"/><Relationship Id="rId3" Type="http://schemas.openxmlformats.org/officeDocument/2006/relationships/hyperlink" Target="https://team-1612301242434.atlassian.net/browse/ONCC-23?atlOrigin=eyJpIjoiMjBhNWIzMmFjMjdiNGE1YzhhZTE4YmM0ZjA0MDM4ZWYiLCJwIjoiZXhjZWwtamlyYSJ9" TargetMode="External"/><Relationship Id="rId7" Type="http://schemas.openxmlformats.org/officeDocument/2006/relationships/hyperlink" Target="https://team-1612301242434.atlassian.net/browse/ONCC-51?atlOrigin=eyJpIjoiMjBhNWIzMmFjMjdiNGE1YzhhZTE4YmM0ZjA0MDM4ZWYiLCJwIjoiZXhjZWwtamlyYSJ9" TargetMode="External"/><Relationship Id="rId12" Type="http://schemas.openxmlformats.org/officeDocument/2006/relationships/hyperlink" Target="https://team-1612301242434.atlassian.net/browse/ONCC-37?atlOrigin=eyJpIjoiMjBhNWIzMmFjMjdiNGE1YzhhZTE4YmM0ZjA0MDM4ZWYiLCJwIjoiZXhjZWwtamlyYSJ9" TargetMode="External"/><Relationship Id="rId2" Type="http://schemas.openxmlformats.org/officeDocument/2006/relationships/hyperlink" Target="https://team-1612301242434.atlassian.net/browse/ONCC-36?atlOrigin=eyJpIjoiMjBhNWIzMmFjMjdiNGE1YzhhZTE4YmM0ZjA0MDM4ZWYiLCJwIjoiZXhjZWwtamlyYSJ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am-1612301242434.atlassian.net/browse/ONCC-48?atlOrigin=eyJpIjoiMjBhNWIzMmFjMjdiNGE1YzhhZTE4YmM0ZjA0MDM4ZWYiLCJwIjoiZXhjZWwtamlyYSJ9" TargetMode="External"/><Relationship Id="rId11" Type="http://schemas.openxmlformats.org/officeDocument/2006/relationships/hyperlink" Target="https://team-1612301242434.atlassian.net/browse/ONCC-54?atlOrigin=eyJpIjoiMjBhNWIzMmFjMjdiNGE1YzhhZTE4YmM0ZjA0MDM4ZWYiLCJwIjoiZXhjZWwtamlyYSJ9" TargetMode="External"/><Relationship Id="rId5" Type="http://schemas.openxmlformats.org/officeDocument/2006/relationships/hyperlink" Target="https://team-1612301242434.atlassian.net/browse/ONCC-25?atlOrigin=eyJpIjoiMjBhNWIzMmFjMjdiNGE1YzhhZTE4YmM0ZjA0MDM4ZWYiLCJwIjoiZXhjZWwtamlyYSJ9" TargetMode="External"/><Relationship Id="rId15" Type="http://schemas.openxmlformats.org/officeDocument/2006/relationships/hyperlink" Target="https://team-1612301242434.atlassian.net/browse/ONCC-39?atlOrigin=eyJpIjoiMjBhNWIzMmFjMjdiNGE1YzhhZTE4YmM0ZjA0MDM4ZWYiLCJwIjoiZXhjZWwtamlyYSJ9" TargetMode="External"/><Relationship Id="rId10" Type="http://schemas.openxmlformats.org/officeDocument/2006/relationships/hyperlink" Target="https://team-1612301242434.atlassian.net/browse/ONCC-53?atlOrigin=eyJpIjoiMjBhNWIzMmFjMjdiNGE1YzhhZTE4YmM0ZjA0MDM4ZWYiLCJwIjoiZXhjZWwtamlyYSJ9" TargetMode="External"/><Relationship Id="rId4" Type="http://schemas.openxmlformats.org/officeDocument/2006/relationships/hyperlink" Target="https://team-1612301242434.atlassian.net/browse/ONCC-24?atlOrigin=eyJpIjoiMjBhNWIzMmFjMjdiNGE1YzhhZTE4YmM0ZjA0MDM4ZWYiLCJwIjoiZXhjZWwtamlyYSJ9" TargetMode="External"/><Relationship Id="rId9" Type="http://schemas.openxmlformats.org/officeDocument/2006/relationships/hyperlink" Target="https://team-1612301242434.atlassian.net/browse/ONCC-63" TargetMode="External"/><Relationship Id="rId14" Type="http://schemas.openxmlformats.org/officeDocument/2006/relationships/hyperlink" Target="https://team-1612301242434.atlassian.net/browse/ONCC-38?atlOrigin=eyJpIjoiMjBhNWIzMmFjMjdiNGE1YzhhZTE4YmM0ZjA0MDM4ZWYiLCJwIjoiZXhjZWwtamlyYSJ9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eam-1612301242434.atlassian.net/browse/ONCC-37?atlOrigin=eyJpIjoiMjBhNWIzMmFjMjdiNGE1YzhhZTE4YmM0ZjA0MDM4ZWYiLCJwIjoiZXhjZWwtamlyYSJ9" TargetMode="External"/><Relationship Id="rId2" Type="http://schemas.openxmlformats.org/officeDocument/2006/relationships/hyperlink" Target="https://team-1612301242434.atlassian.net/browse/ONCC-26?atlOrigin=eyJpIjoiYjM5MTMzYzQxYjNjNDY0MWJkMmJlYmI1NTAzZDgyZjciLCJwIjoiaiJ9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team-1612301242434.atlassian.net/browse/ONCC-51?atlOrigin=eyJpIjoiMjBhNWIzMmFjMjdiNGE1YzhhZTE4YmM0ZjA0MDM4ZWYiLCJwIjoiZXhjZWwtamlyYSJ9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595959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3" name="Google Shape;103;p1" descr="Arrows pointing towards different directio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"/>
          <p:cNvSpPr/>
          <p:nvPr/>
        </p:nvSpPr>
        <p:spPr>
          <a:xfrm>
            <a:off x="0" y="0"/>
            <a:ext cx="6732852" cy="6619825"/>
          </a:xfrm>
          <a:custGeom>
            <a:avLst/>
            <a:gdLst/>
            <a:ahLst/>
            <a:cxnLst/>
            <a:rect l="l" t="t" r="r" b="b"/>
            <a:pathLst>
              <a:path w="6732852" h="6619825" extrusionOk="0">
                <a:moveTo>
                  <a:pt x="0" y="0"/>
                </a:moveTo>
                <a:lnTo>
                  <a:pt x="5666394" y="0"/>
                </a:lnTo>
                <a:lnTo>
                  <a:pt x="5834775" y="185267"/>
                </a:lnTo>
                <a:cubicBezTo>
                  <a:pt x="6395821" y="865098"/>
                  <a:pt x="6732852" y="1736663"/>
                  <a:pt x="6732852" y="2686944"/>
                </a:cubicBezTo>
                <a:cubicBezTo>
                  <a:pt x="6732852" y="4859015"/>
                  <a:pt x="4972042" y="6619825"/>
                  <a:pt x="2799971" y="6619825"/>
                </a:cubicBezTo>
                <a:cubicBezTo>
                  <a:pt x="1713937" y="6619825"/>
                  <a:pt x="730713" y="6179620"/>
                  <a:pt x="19002" y="5467909"/>
                </a:cubicBezTo>
                <a:lnTo>
                  <a:pt x="0" y="544700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595959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5" name="Google Shape;105;p1"/>
          <p:cNvSpPr txBox="1">
            <a:spLocks noGrp="1"/>
          </p:cNvSpPr>
          <p:nvPr>
            <p:ph type="ctrTitle"/>
          </p:nvPr>
        </p:nvSpPr>
        <p:spPr>
          <a:xfrm>
            <a:off x="777240" y="403655"/>
            <a:ext cx="4956295" cy="3025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Gill Sans"/>
              <a:buNone/>
            </a:pPr>
            <a:r>
              <a:rPr lang="en-US" sz="4200" b="1" dirty="0">
                <a:latin typeface="Gill Sans"/>
                <a:ea typeface="Gill Sans"/>
                <a:cs typeface="Gill Sans"/>
                <a:sym typeface="Gill Sans"/>
              </a:rPr>
              <a:t>Debug Entity</a:t>
            </a:r>
            <a:br>
              <a:rPr lang="en-US" sz="4200" dirty="0"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4200" dirty="0">
                <a:latin typeface="Gill Sans"/>
                <a:ea typeface="Gill Sans"/>
                <a:cs typeface="Gill Sans"/>
                <a:sym typeface="Gill Sans"/>
              </a:rPr>
              <a:t>Online Cloud Compiler (ONCC)</a:t>
            </a:r>
            <a:br>
              <a:rPr lang="en-US" sz="4200" dirty="0">
                <a:latin typeface="Gill Sans"/>
                <a:ea typeface="Gill Sans"/>
                <a:cs typeface="Gill Sans"/>
                <a:sym typeface="Gill Sans"/>
              </a:rPr>
            </a:br>
            <a:r>
              <a:rPr lang="en-US" sz="4200" dirty="0">
                <a:latin typeface="Gill Sans"/>
                <a:ea typeface="Gill Sans"/>
                <a:cs typeface="Gill Sans"/>
                <a:sym typeface="Gill Sans"/>
              </a:rPr>
              <a:t>Sprint 7 Presentation</a:t>
            </a:r>
            <a:endParaRPr dirty="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6" name="Google Shape;106;p1"/>
          <p:cNvSpPr txBox="1">
            <a:spLocks noGrp="1"/>
          </p:cNvSpPr>
          <p:nvPr>
            <p:ph type="subTitle" idx="1"/>
          </p:nvPr>
        </p:nvSpPr>
        <p:spPr>
          <a:xfrm>
            <a:off x="777240" y="3649362"/>
            <a:ext cx="4397059" cy="213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US" sz="1700">
                <a:latin typeface="Gill Sans"/>
                <a:ea typeface="Gill Sans"/>
                <a:cs typeface="Gill Sans"/>
                <a:sym typeface="Gill Sans"/>
              </a:rPr>
              <a:t>Anchal Singh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</a:pPr>
            <a:r>
              <a:rPr lang="en-US" sz="1700">
                <a:latin typeface="Gill Sans"/>
                <a:ea typeface="Gill Sans"/>
                <a:cs typeface="Gill Sans"/>
                <a:sym typeface="Gill Sans"/>
              </a:rPr>
              <a:t>Tushar Rakholiya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</a:pPr>
            <a:r>
              <a:rPr lang="en-US" sz="1700">
                <a:latin typeface="Gill Sans"/>
                <a:ea typeface="Gill Sans"/>
                <a:cs typeface="Gill Sans"/>
                <a:sym typeface="Gill Sans"/>
              </a:rPr>
              <a:t>Sanath Gholap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</a:pPr>
            <a:r>
              <a:rPr lang="en-US" sz="1700">
                <a:latin typeface="Gill Sans"/>
                <a:ea typeface="Gill Sans"/>
                <a:cs typeface="Gill Sans"/>
                <a:sym typeface="Gill Sans"/>
              </a:rPr>
              <a:t>Brandon Mercado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</a:pPr>
            <a:r>
              <a:rPr lang="en-US" sz="1700">
                <a:latin typeface="Gill Sans"/>
                <a:ea typeface="Gill Sans"/>
                <a:cs typeface="Gill Sans"/>
                <a:sym typeface="Gill Sans"/>
              </a:rPr>
              <a:t>Ramesh Kyasaram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</a:pPr>
            <a:r>
              <a:rPr lang="en-US" sz="1700">
                <a:latin typeface="Gill Sans"/>
                <a:ea typeface="Gill Sans"/>
                <a:cs typeface="Gill Sans"/>
                <a:sym typeface="Gill Sans"/>
              </a:rPr>
              <a:t>Harshada Chaudhari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Gill Sans"/>
              <a:buNone/>
            </a:pPr>
            <a:r>
              <a:rPr lang="en-US"/>
              <a:t>Product Backlog</a:t>
            </a:r>
            <a:endParaRPr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9E4BFA6-CABB-44DA-B7A1-45BCA39526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297830"/>
              </p:ext>
            </p:extLst>
          </p:nvPr>
        </p:nvGraphicFramePr>
        <p:xfrm>
          <a:off x="777240" y="1690687"/>
          <a:ext cx="10659109" cy="4262438"/>
        </p:xfrm>
        <a:graphic>
          <a:graphicData uri="http://schemas.openxmlformats.org/drawingml/2006/table">
            <a:tbl>
              <a:tblPr>
                <a:tableStyleId>{AE6CFBF1-50FA-491F-8758-DB05D004C0BB}</a:tableStyleId>
              </a:tblPr>
              <a:tblGrid>
                <a:gridCol w="1699640">
                  <a:extLst>
                    <a:ext uri="{9D8B030D-6E8A-4147-A177-3AD203B41FA5}">
                      <a16:colId xmlns:a16="http://schemas.microsoft.com/office/drawing/2014/main" val="4127880145"/>
                    </a:ext>
                  </a:extLst>
                </a:gridCol>
                <a:gridCol w="1174752">
                  <a:extLst>
                    <a:ext uri="{9D8B030D-6E8A-4147-A177-3AD203B41FA5}">
                      <a16:colId xmlns:a16="http://schemas.microsoft.com/office/drawing/2014/main" val="2444958409"/>
                    </a:ext>
                  </a:extLst>
                </a:gridCol>
                <a:gridCol w="5380114">
                  <a:extLst>
                    <a:ext uri="{9D8B030D-6E8A-4147-A177-3AD203B41FA5}">
                      <a16:colId xmlns:a16="http://schemas.microsoft.com/office/drawing/2014/main" val="4206341166"/>
                    </a:ext>
                  </a:extLst>
                </a:gridCol>
                <a:gridCol w="695049">
                  <a:extLst>
                    <a:ext uri="{9D8B030D-6E8A-4147-A177-3AD203B41FA5}">
                      <a16:colId xmlns:a16="http://schemas.microsoft.com/office/drawing/2014/main" val="3940146857"/>
                    </a:ext>
                  </a:extLst>
                </a:gridCol>
                <a:gridCol w="854777">
                  <a:extLst>
                    <a:ext uri="{9D8B030D-6E8A-4147-A177-3AD203B41FA5}">
                      <a16:colId xmlns:a16="http://schemas.microsoft.com/office/drawing/2014/main" val="2745587308"/>
                    </a:ext>
                  </a:extLst>
                </a:gridCol>
                <a:gridCol w="854777">
                  <a:extLst>
                    <a:ext uri="{9D8B030D-6E8A-4147-A177-3AD203B41FA5}">
                      <a16:colId xmlns:a16="http://schemas.microsoft.com/office/drawing/2014/main" val="2387776340"/>
                    </a:ext>
                  </a:extLst>
                </a:gridCol>
              </a:tblGrid>
              <a:tr h="277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  <a:latin typeface="Gill Sans" panose="020B0604020202020204" charset="0"/>
                        </a:rPr>
                        <a:t>Issue Type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  <a:latin typeface="Gill Sans" panose="020B0604020202020204" charset="0"/>
                        </a:rPr>
                        <a:t>ID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  <a:latin typeface="Gill Sans" panose="020B0604020202020204" charset="0"/>
                        </a:rPr>
                        <a:t>Summary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  <a:latin typeface="Gill Sans" panose="020B0604020202020204" charset="0"/>
                        </a:rPr>
                        <a:t>Priority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  <a:latin typeface="Gill Sans" panose="020B0604020202020204" charset="0"/>
                        </a:rPr>
                        <a:t>Status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604020202020204" charset="0"/>
                        </a:rPr>
                        <a:t>Story Points</a:t>
                      </a:r>
                    </a:p>
                  </a:txBody>
                  <a:tcPr marL="6399" marR="6399" marT="6399" marB="0" anchor="ctr"/>
                </a:tc>
                <a:extLst>
                  <a:ext uri="{0D108BD9-81ED-4DB2-BD59-A6C34878D82A}">
                    <a16:rowId xmlns:a16="http://schemas.microsoft.com/office/drawing/2014/main" val="2563387520"/>
                  </a:ext>
                </a:extLst>
              </a:tr>
              <a:tr h="5451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Gill Sans" panose="020B0604020202020204" charset="0"/>
                        </a:rPr>
                        <a:t>Story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sng" strike="noStrike">
                          <a:effectLst/>
                          <a:latin typeface="Gill Sans" panose="020B0604020202020204" charset="0"/>
                          <a:hlinkClick r:id="rId3"/>
                        </a:rPr>
                        <a:t>ONCC-56</a:t>
                      </a:r>
                      <a:endParaRPr lang="en-US" sz="1100" b="0" i="0" u="sng" strike="noStrike">
                        <a:solidFill>
                          <a:srgbClr val="1265BE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Gill Sans" panose="020B0604020202020204" charset="0"/>
                        </a:rPr>
                        <a:t>As a Guest User, I want to have an option to select C# programming language so that I can compile my code written in C# language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Gill Sans" panose="020B0604020202020204" charset="0"/>
                        </a:rPr>
                        <a:t>Highest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Gill Sans" panose="020B0604020202020204" charset="0"/>
                        </a:rPr>
                        <a:t>To Do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604020202020204" charset="0"/>
                        </a:rPr>
                        <a:t>22</a:t>
                      </a:r>
                    </a:p>
                  </a:txBody>
                  <a:tcPr marL="6399" marR="6399" marT="6399" marB="0" anchor="ctr"/>
                </a:tc>
                <a:extLst>
                  <a:ext uri="{0D108BD9-81ED-4DB2-BD59-A6C34878D82A}">
                    <a16:rowId xmlns:a16="http://schemas.microsoft.com/office/drawing/2014/main" val="323432364"/>
                  </a:ext>
                </a:extLst>
              </a:tr>
              <a:tr h="48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Gill Sans" panose="020B0604020202020204" charset="0"/>
                        </a:rPr>
                        <a:t>Task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sng" strike="noStrike">
                          <a:effectLst/>
                          <a:latin typeface="Gill Sans" panose="020B0604020202020204" charset="0"/>
                          <a:hlinkClick r:id="rId4"/>
                        </a:rPr>
                        <a:t>ONCC-42</a:t>
                      </a:r>
                      <a:endParaRPr lang="en-US" sz="1100" b="0" i="0" u="sng" strike="noStrike">
                        <a:solidFill>
                          <a:srgbClr val="1265BE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Gill Sans" panose="020B0604020202020204" charset="0"/>
                        </a:rPr>
                        <a:t>Creating and saving session of logged in user in logDB.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Gill Sans" panose="020B0604020202020204" charset="0"/>
                        </a:rPr>
                        <a:t>High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Gill Sans" panose="020B0604020202020204" charset="0"/>
                        </a:rPr>
                        <a:t>To Do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604020202020204" charset="0"/>
                        </a:rPr>
                        <a:t>2</a:t>
                      </a:r>
                    </a:p>
                  </a:txBody>
                  <a:tcPr marL="6399" marR="6399" marT="6399" marB="0" anchor="ctr"/>
                </a:tc>
                <a:extLst>
                  <a:ext uri="{0D108BD9-81ED-4DB2-BD59-A6C34878D82A}">
                    <a16:rowId xmlns:a16="http://schemas.microsoft.com/office/drawing/2014/main" val="805206464"/>
                  </a:ext>
                </a:extLst>
              </a:tr>
              <a:tr h="48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Gill Sans" panose="020B0604020202020204" charset="0"/>
                        </a:rPr>
                        <a:t>Bug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6399" marR="6399" marT="6399" marB="0" anchor="ctr">
                    <a:solidFill>
                      <a:srgbClr val="FFFF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sng" strike="noStrike">
                          <a:effectLst/>
                          <a:latin typeface="Gill Sans" panose="020B0604020202020204" charset="0"/>
                          <a:hlinkClick r:id="rId5"/>
                        </a:rPr>
                        <a:t>ONCC-61</a:t>
                      </a:r>
                      <a:endParaRPr lang="en-US" sz="1100" b="0" i="0" u="sng" strike="noStrike">
                        <a:solidFill>
                          <a:srgbClr val="1265BE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6399" marR="6399" marT="6399" marB="0" anchor="ctr">
                    <a:solidFill>
                      <a:srgbClr val="FFFF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Gill Sans" panose="020B0604020202020204" charset="0"/>
                        </a:rPr>
                        <a:t>Layout of the HTML page is disrupted after embedding compiler module in flask web application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6399" marR="6399" marT="6399" marB="0" anchor="ctr">
                    <a:solidFill>
                      <a:srgbClr val="FFFF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Gill Sans" panose="020B0604020202020204" charset="0"/>
                        </a:rPr>
                        <a:t>Medium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6399" marR="6399" marT="6399" marB="0" anchor="ctr">
                    <a:solidFill>
                      <a:srgbClr val="FFFF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Gill Sans" panose="020B0604020202020204" charset="0"/>
                        </a:rPr>
                        <a:t>In Progress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6399" marR="6399" marT="6399" marB="0" anchor="ctr">
                    <a:solidFill>
                      <a:srgbClr val="FFFF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604020202020204" charset="0"/>
                        </a:rPr>
                        <a:t>2</a:t>
                      </a:r>
                    </a:p>
                  </a:txBody>
                  <a:tcPr marL="6399" marR="6399" marT="6399" marB="0" anchor="ctr">
                    <a:solidFill>
                      <a:srgbClr val="FFFF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100839"/>
                  </a:ext>
                </a:extLst>
              </a:tr>
              <a:tr h="3604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Gill Sans" panose="020B0604020202020204" charset="0"/>
                        </a:rPr>
                        <a:t>Task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sng" strike="noStrike">
                          <a:effectLst/>
                          <a:latin typeface="Gill Sans" panose="020B0604020202020204" charset="0"/>
                          <a:hlinkClick r:id="rId6"/>
                        </a:rPr>
                        <a:t>ONCC-60</a:t>
                      </a:r>
                      <a:endParaRPr lang="en-US" sz="1100" b="0" i="0" u="sng" strike="noStrike">
                        <a:solidFill>
                          <a:srgbClr val="1265BE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Gill Sans" panose="020B0604020202020204" charset="0"/>
                        </a:rPr>
                        <a:t>Merging the C language compiler module with Flask web application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Gill Sans" panose="020B0604020202020204" charset="0"/>
                        </a:rPr>
                        <a:t>Medium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Gill Sans" panose="020B0604020202020204" charset="0"/>
                        </a:rPr>
                        <a:t>To Do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604020202020204" charset="0"/>
                        </a:rPr>
                        <a:t>5</a:t>
                      </a:r>
                    </a:p>
                  </a:txBody>
                  <a:tcPr marL="6399" marR="6399" marT="6399" marB="0" anchor="ctr"/>
                </a:tc>
                <a:extLst>
                  <a:ext uri="{0D108BD9-81ED-4DB2-BD59-A6C34878D82A}">
                    <a16:rowId xmlns:a16="http://schemas.microsoft.com/office/drawing/2014/main" val="3942932332"/>
                  </a:ext>
                </a:extLst>
              </a:tr>
              <a:tr h="3604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Gill Sans" panose="020B0604020202020204" charset="0"/>
                        </a:rPr>
                        <a:t>Task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sng" strike="noStrike">
                          <a:effectLst/>
                          <a:latin typeface="Gill Sans" panose="020B0604020202020204" charset="0"/>
                          <a:hlinkClick r:id="rId7"/>
                        </a:rPr>
                        <a:t>ONCC-59</a:t>
                      </a:r>
                      <a:endParaRPr lang="en-US" sz="1100" b="0" i="0" u="sng" strike="noStrike">
                        <a:solidFill>
                          <a:srgbClr val="1265BE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Gill Sans" panose="020B0604020202020204" charset="0"/>
                        </a:rPr>
                        <a:t>Make a module to take pre-defined input from user for C# language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Gill Sans" panose="020B0604020202020204" charset="0"/>
                        </a:rPr>
                        <a:t>Medium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Gill Sans" panose="020B0604020202020204" charset="0"/>
                        </a:rPr>
                        <a:t>To Do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604020202020204" charset="0"/>
                        </a:rPr>
                        <a:t>7</a:t>
                      </a:r>
                    </a:p>
                  </a:txBody>
                  <a:tcPr marL="6399" marR="6399" marT="6399" marB="0" anchor="ctr"/>
                </a:tc>
                <a:extLst>
                  <a:ext uri="{0D108BD9-81ED-4DB2-BD59-A6C34878D82A}">
                    <a16:rowId xmlns:a16="http://schemas.microsoft.com/office/drawing/2014/main" val="2850971258"/>
                  </a:ext>
                </a:extLst>
              </a:tr>
              <a:tr h="3604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Gill Sans" panose="020B0604020202020204" charset="0"/>
                        </a:rPr>
                        <a:t>Task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sng" strike="noStrike">
                          <a:effectLst/>
                          <a:latin typeface="Gill Sans" panose="020B0604020202020204" charset="0"/>
                          <a:hlinkClick r:id="rId8"/>
                        </a:rPr>
                        <a:t>ONCC-58</a:t>
                      </a:r>
                      <a:endParaRPr lang="en-US" sz="1100" b="0" i="0" u="sng" strike="noStrike">
                        <a:solidFill>
                          <a:srgbClr val="1265BE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Gill Sans" panose="020B0604020202020204" charset="0"/>
                        </a:rPr>
                        <a:t>Get the reference of the C# compiler using python pre-processing module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Gill Sans" panose="020B0604020202020204" charset="0"/>
                        </a:rPr>
                        <a:t>Medium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Gill Sans" panose="020B0604020202020204" charset="0"/>
                        </a:rPr>
                        <a:t>To Do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604020202020204" charset="0"/>
                        </a:rPr>
                        <a:t>7</a:t>
                      </a:r>
                    </a:p>
                  </a:txBody>
                  <a:tcPr marL="6399" marR="6399" marT="6399" marB="0" anchor="ctr"/>
                </a:tc>
                <a:extLst>
                  <a:ext uri="{0D108BD9-81ED-4DB2-BD59-A6C34878D82A}">
                    <a16:rowId xmlns:a16="http://schemas.microsoft.com/office/drawing/2014/main" val="4058527317"/>
                  </a:ext>
                </a:extLst>
              </a:tr>
              <a:tr h="277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Gill Sans" panose="020B0604020202020204" charset="0"/>
                        </a:rPr>
                        <a:t>Task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sng" strike="noStrike" dirty="0">
                          <a:effectLst/>
                          <a:latin typeface="Gill Sans" panose="020B0604020202020204" charset="0"/>
                          <a:hlinkClick r:id="rId9"/>
                        </a:rPr>
                        <a:t>ONCC-57</a:t>
                      </a:r>
                      <a:endParaRPr lang="en-US" sz="1100" b="0" i="0" u="sng" strike="noStrike" dirty="0">
                        <a:solidFill>
                          <a:srgbClr val="1265BE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Gill Sans" panose="020B0604020202020204" charset="0"/>
                        </a:rPr>
                        <a:t>Installation of C# compiler module on system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Gill Sans" panose="020B0604020202020204" charset="0"/>
                        </a:rPr>
                        <a:t>Medium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Gill Sans" panose="020B0604020202020204" charset="0"/>
                        </a:rPr>
                        <a:t>To Do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604020202020204" charset="0"/>
                        </a:rPr>
                        <a:t>5</a:t>
                      </a:r>
                    </a:p>
                  </a:txBody>
                  <a:tcPr marL="6399" marR="6399" marT="6399" marB="0" anchor="ctr"/>
                </a:tc>
                <a:extLst>
                  <a:ext uri="{0D108BD9-81ED-4DB2-BD59-A6C34878D82A}">
                    <a16:rowId xmlns:a16="http://schemas.microsoft.com/office/drawing/2014/main" val="275083077"/>
                  </a:ext>
                </a:extLst>
              </a:tr>
              <a:tr h="3604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Gill Sans" panose="020B0604020202020204" charset="0"/>
                        </a:rPr>
                        <a:t>Task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sng" strike="noStrike">
                          <a:effectLst/>
                          <a:latin typeface="Gill Sans" panose="020B0604020202020204" charset="0"/>
                          <a:hlinkClick r:id="rId10"/>
                        </a:rPr>
                        <a:t>ONCC-50</a:t>
                      </a:r>
                      <a:endParaRPr lang="en-US" sz="1100" b="0" i="0" u="sng" strike="noStrike">
                        <a:solidFill>
                          <a:srgbClr val="1265BE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Gill Sans" panose="020B0604020202020204" charset="0"/>
                        </a:rPr>
                        <a:t>Implementing AWS services i.e., Boto3, AWS </a:t>
                      </a:r>
                      <a:r>
                        <a:rPr lang="en-US" sz="1100" u="none" strike="noStrike" dirty="0" err="1">
                          <a:effectLst/>
                          <a:latin typeface="Gill Sans" panose="020B0604020202020204" charset="0"/>
                        </a:rPr>
                        <a:t>authy</a:t>
                      </a:r>
                      <a:r>
                        <a:rPr lang="en-US" sz="1100" u="none" strike="noStrike" dirty="0">
                          <a:effectLst/>
                          <a:latin typeface="Gill Sans" panose="020B0604020202020204" charset="0"/>
                        </a:rPr>
                        <a:t> in Compiler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Gill Sans" panose="020B0604020202020204" charset="0"/>
                        </a:rPr>
                        <a:t>Medium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Gill Sans" panose="020B0604020202020204" charset="0"/>
                        </a:rPr>
                        <a:t>To Do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604020202020204" charset="0"/>
                        </a:rPr>
                        <a:t>3</a:t>
                      </a:r>
                    </a:p>
                  </a:txBody>
                  <a:tcPr marL="6399" marR="6399" marT="6399" marB="0" anchor="ctr"/>
                </a:tc>
                <a:extLst>
                  <a:ext uri="{0D108BD9-81ED-4DB2-BD59-A6C34878D82A}">
                    <a16:rowId xmlns:a16="http://schemas.microsoft.com/office/drawing/2014/main" val="3979816622"/>
                  </a:ext>
                </a:extLst>
              </a:tr>
              <a:tr h="480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Gill Sans" panose="020B0604020202020204" charset="0"/>
                        </a:rPr>
                        <a:t>Story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sng" strike="noStrike">
                          <a:effectLst/>
                          <a:latin typeface="Gill Sans" panose="020B0604020202020204" charset="0"/>
                          <a:hlinkClick r:id="rId11"/>
                        </a:rPr>
                        <a:t>ONCC-41</a:t>
                      </a:r>
                      <a:endParaRPr lang="en-US" sz="1100" b="0" i="0" u="sng" strike="noStrike">
                        <a:solidFill>
                          <a:srgbClr val="1265BE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Gill Sans" panose="020B0604020202020204" charset="0"/>
                        </a:rPr>
                        <a:t>As a New/Existing User I want to have the New option so that I can write New program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Gill Sans" panose="020B0604020202020204" charset="0"/>
                        </a:rPr>
                        <a:t>Medium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Gill Sans" panose="020B0604020202020204" charset="0"/>
                        </a:rPr>
                        <a:t>To Do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604020202020204" charset="0"/>
                        </a:rPr>
                        <a:t>3</a:t>
                      </a:r>
                    </a:p>
                  </a:txBody>
                  <a:tcPr marL="6399" marR="6399" marT="6399" marB="0" anchor="ctr"/>
                </a:tc>
                <a:extLst>
                  <a:ext uri="{0D108BD9-81ED-4DB2-BD59-A6C34878D82A}">
                    <a16:rowId xmlns:a16="http://schemas.microsoft.com/office/drawing/2014/main" val="3494507040"/>
                  </a:ext>
                </a:extLst>
              </a:tr>
              <a:tr h="2779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Gill Sans" panose="020B0604020202020204" charset="0"/>
                        </a:rPr>
                        <a:t>Task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sng" strike="noStrike">
                          <a:effectLst/>
                          <a:latin typeface="Gill Sans" panose="020B0604020202020204" charset="0"/>
                          <a:hlinkClick r:id="rId12"/>
                        </a:rPr>
                        <a:t>ONCC-47</a:t>
                      </a:r>
                      <a:endParaRPr lang="en-US" sz="1100" b="0" i="0" u="sng" strike="noStrike">
                        <a:solidFill>
                          <a:srgbClr val="1265BE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Gill Sans" panose="020B0604020202020204" charset="0"/>
                        </a:rPr>
                        <a:t>Add AWS service module in the architecture diagram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Gill Sans" panose="020B0604020202020204" charset="0"/>
                        </a:rPr>
                        <a:t>Low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  <a:latin typeface="Gill Sans" panose="020B0604020202020204" charset="0"/>
                        </a:rPr>
                        <a:t>To Do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6399" marR="6399" marT="639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604020202020204" charset="0"/>
                        </a:rPr>
                        <a:t>1</a:t>
                      </a:r>
                    </a:p>
                  </a:txBody>
                  <a:tcPr marL="6399" marR="6399" marT="6399" marB="0" anchor="ctr"/>
                </a:tc>
                <a:extLst>
                  <a:ext uri="{0D108BD9-81ED-4DB2-BD59-A6C34878D82A}">
                    <a16:rowId xmlns:a16="http://schemas.microsoft.com/office/drawing/2014/main" val="572825399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C2E92755-497E-46E7-80C0-68C6CFE7016D}"/>
              </a:ext>
            </a:extLst>
          </p:cNvPr>
          <p:cNvSpPr txBox="1"/>
          <p:nvPr/>
        </p:nvSpPr>
        <p:spPr>
          <a:xfrm>
            <a:off x="777240" y="6086475"/>
            <a:ext cx="7795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Gill Sans" panose="020B0604020202020204" charset="0"/>
              </a:rPr>
              <a:t>This bug occurred after completion of story ONCC-51 in Sprint 7 and is not related to any stories. </a:t>
            </a:r>
          </a:p>
        </p:txBody>
      </p:sp>
      <p:sp>
        <p:nvSpPr>
          <p:cNvPr id="36" name="Callout: Double Bent Line 35">
            <a:extLst>
              <a:ext uri="{FF2B5EF4-FFF2-40B4-BE49-F238E27FC236}">
                <a16:creationId xmlns:a16="http://schemas.microsoft.com/office/drawing/2014/main" id="{D354F38D-FF5F-438D-A5D9-53264D19E131}"/>
              </a:ext>
            </a:extLst>
          </p:cNvPr>
          <p:cNvSpPr/>
          <p:nvPr/>
        </p:nvSpPr>
        <p:spPr>
          <a:xfrm>
            <a:off x="628651" y="2933699"/>
            <a:ext cx="10934700" cy="600075"/>
          </a:xfrm>
          <a:prstGeom prst="borderCallout3">
            <a:avLst>
              <a:gd name="adj1" fmla="val 53599"/>
              <a:gd name="adj2" fmla="val -122"/>
              <a:gd name="adj3" fmla="val 117235"/>
              <a:gd name="adj4" fmla="val -2925"/>
              <a:gd name="adj5" fmla="val 550939"/>
              <a:gd name="adj6" fmla="val -2751"/>
              <a:gd name="adj7" fmla="val 550264"/>
              <a:gd name="adj8" fmla="val 1784"/>
            </a:avLst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Gill Sans"/>
              <a:buNone/>
            </a:pPr>
            <a:r>
              <a:rPr lang="en-US" dirty="0"/>
              <a:t>Retrospectives</a:t>
            </a:r>
            <a:endParaRPr dirty="0"/>
          </a:p>
        </p:txBody>
      </p:sp>
      <p:sp>
        <p:nvSpPr>
          <p:cNvPr id="273" name="Google Shape;273;p15"/>
          <p:cNvSpPr/>
          <p:nvPr/>
        </p:nvSpPr>
        <p:spPr>
          <a:xfrm rot="5400000">
            <a:off x="6458437" y="-1935862"/>
            <a:ext cx="1201212" cy="8754614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D8E2E0">
              <a:alpha val="89019"/>
            </a:srgbClr>
          </a:solidFill>
          <a:ln w="9525" cap="flat" cmpd="sng">
            <a:solidFill>
              <a:srgbClr val="D8E2E0">
                <a:alpha val="89019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5"/>
          <p:cNvSpPr txBox="1"/>
          <p:nvPr/>
        </p:nvSpPr>
        <p:spPr>
          <a:xfrm>
            <a:off x="2681738" y="1899477"/>
            <a:ext cx="8599898" cy="1083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28575" rIns="57150" bIns="28575" anchor="ctr" anchorCtr="0">
            <a:noAutofit/>
          </a:bodyPr>
          <a:lstStyle/>
          <a:p>
            <a:pPr marL="9144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</a:pPr>
            <a:r>
              <a:rPr lang="en-US" sz="15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Successfully addressed all the feedback, comments and concerns in the documentation.</a:t>
            </a:r>
          </a:p>
          <a:p>
            <a:pPr marL="285750" marR="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</a:pPr>
            <a:r>
              <a:rPr lang="en-US" sz="15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Minimalized the number of tasks based on the priority and severity.</a:t>
            </a:r>
          </a:p>
          <a:p>
            <a:pPr marL="285750" marR="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Brain-stormed to find out the risk of meeting the deadline and acted wisely.</a:t>
            </a:r>
          </a:p>
          <a:p>
            <a:pPr marL="914400" marR="0" lvl="0" indent="0" algn="l" rtl="0">
              <a:lnSpc>
                <a:spcPct val="90000"/>
              </a:lnSpc>
              <a:spcBef>
                <a:spcPts val="22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75" name="Google Shape;275;p15"/>
          <p:cNvGrpSpPr/>
          <p:nvPr/>
        </p:nvGrpSpPr>
        <p:grpSpPr>
          <a:xfrm>
            <a:off x="815340" y="1690688"/>
            <a:ext cx="1866397" cy="1501515"/>
            <a:chOff x="0" y="2275"/>
            <a:chExt cx="1866397" cy="1501515"/>
          </a:xfrm>
        </p:grpSpPr>
        <p:sp>
          <p:nvSpPr>
            <p:cNvPr id="276" name="Google Shape;276;p15"/>
            <p:cNvSpPr/>
            <p:nvPr/>
          </p:nvSpPr>
          <p:spPr>
            <a:xfrm>
              <a:off x="0" y="2275"/>
              <a:ext cx="1866397" cy="1501515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8FB4AF"/>
                </a:gs>
                <a:gs pos="50000">
                  <a:srgbClr val="7EAEA6"/>
                </a:gs>
                <a:gs pos="100000">
                  <a:srgbClr val="6D9B95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5"/>
            <p:cNvSpPr txBox="1"/>
            <p:nvPr/>
          </p:nvSpPr>
          <p:spPr>
            <a:xfrm>
              <a:off x="73298" y="75573"/>
              <a:ext cx="1719801" cy="13549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38100" rIns="762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What went well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8" name="Google Shape;278;p15"/>
          <p:cNvGrpSpPr/>
          <p:nvPr/>
        </p:nvGrpSpPr>
        <p:grpSpPr>
          <a:xfrm>
            <a:off x="2681714" y="3417418"/>
            <a:ext cx="8754638" cy="1201225"/>
            <a:chOff x="1866388" y="1729005"/>
            <a:chExt cx="3318047" cy="1201225"/>
          </a:xfrm>
        </p:grpSpPr>
        <p:sp>
          <p:nvSpPr>
            <p:cNvPr id="279" name="Google Shape;279;p15"/>
            <p:cNvSpPr/>
            <p:nvPr/>
          </p:nvSpPr>
          <p:spPr>
            <a:xfrm rot="5400000">
              <a:off x="2924810" y="670604"/>
              <a:ext cx="1201212" cy="3318039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D8E2E0">
                <a:alpha val="89019"/>
              </a:srgbClr>
            </a:solidFill>
            <a:ln w="9525" cap="flat" cmpd="sng">
              <a:solidFill>
                <a:srgbClr val="D8E2E0">
                  <a:alpha val="89019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5"/>
            <p:cNvSpPr txBox="1"/>
            <p:nvPr/>
          </p:nvSpPr>
          <p:spPr>
            <a:xfrm>
              <a:off x="1866388" y="1729005"/>
              <a:ext cx="3259500" cy="108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91440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14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marL="285750" marR="0" lvl="1" indent="-285750" algn="l" rtl="0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Char char="•"/>
              </a:pPr>
              <a:r>
                <a:rPr lang="en-US" sz="1500" dirty="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Needs diving deeper on each task to optimize the planning. </a:t>
              </a:r>
            </a:p>
            <a:p>
              <a:pPr marL="285750" marR="0" lvl="1" indent="-285750" algn="l" rtl="0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Char char="•"/>
              </a:pPr>
              <a:r>
                <a:rPr lang="en-US" sz="1500" dirty="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Based on severity level prioritize the fixing the issues or addressing the feedback.</a:t>
              </a:r>
            </a:p>
            <a:p>
              <a:pPr marL="285750" lvl="1" indent="-285750">
                <a:lnSpc>
                  <a:spcPct val="90000"/>
                </a:lnSpc>
                <a:spcBef>
                  <a:spcPts val="225"/>
                </a:spcBef>
                <a:buClr>
                  <a:schemeClr val="dk1"/>
                </a:buClr>
                <a:buSzPts val="1500"/>
                <a:buFont typeface="Arial"/>
                <a:buChar char="•"/>
              </a:pPr>
              <a:r>
                <a:rPr lang="en-US" sz="1500" dirty="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Needs to invest more time on discuss while planning and development. </a:t>
              </a:r>
            </a:p>
          </p:txBody>
        </p:sp>
      </p:grpSp>
      <p:grpSp>
        <p:nvGrpSpPr>
          <p:cNvPr id="281" name="Google Shape;281;p15"/>
          <p:cNvGrpSpPr/>
          <p:nvPr/>
        </p:nvGrpSpPr>
        <p:grpSpPr>
          <a:xfrm>
            <a:off x="815340" y="3267279"/>
            <a:ext cx="1866397" cy="1501515"/>
            <a:chOff x="0" y="1578866"/>
            <a:chExt cx="1866397" cy="1501515"/>
          </a:xfrm>
        </p:grpSpPr>
        <p:sp>
          <p:nvSpPr>
            <p:cNvPr id="282" name="Google Shape;282;p15"/>
            <p:cNvSpPr/>
            <p:nvPr/>
          </p:nvSpPr>
          <p:spPr>
            <a:xfrm>
              <a:off x="0" y="1578866"/>
              <a:ext cx="1866397" cy="1501515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8FB4AF"/>
                </a:gs>
                <a:gs pos="50000">
                  <a:srgbClr val="7EAEA6"/>
                </a:gs>
                <a:gs pos="100000">
                  <a:srgbClr val="6D9B95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5"/>
            <p:cNvSpPr txBox="1"/>
            <p:nvPr/>
          </p:nvSpPr>
          <p:spPr>
            <a:xfrm>
              <a:off x="73298" y="1652164"/>
              <a:ext cx="1719801" cy="13549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38100" rIns="762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What needs improvement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4" name="Google Shape;284;p15"/>
          <p:cNvGrpSpPr/>
          <p:nvPr/>
        </p:nvGrpSpPr>
        <p:grpSpPr>
          <a:xfrm>
            <a:off x="2681736" y="4994022"/>
            <a:ext cx="8754614" cy="1201212"/>
            <a:chOff x="1866397" y="3305609"/>
            <a:chExt cx="3318039" cy="1201212"/>
          </a:xfrm>
        </p:grpSpPr>
        <p:sp>
          <p:nvSpPr>
            <p:cNvPr id="285" name="Google Shape;285;p15"/>
            <p:cNvSpPr/>
            <p:nvPr/>
          </p:nvSpPr>
          <p:spPr>
            <a:xfrm rot="5400000">
              <a:off x="2924810" y="2247195"/>
              <a:ext cx="1201212" cy="3318039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D8E2E0">
                <a:alpha val="89019"/>
              </a:srgbClr>
            </a:solidFill>
            <a:ln w="9525" cap="flat" cmpd="sng">
              <a:solidFill>
                <a:srgbClr val="D8E2E0">
                  <a:alpha val="89019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5"/>
            <p:cNvSpPr txBox="1"/>
            <p:nvPr/>
          </p:nvSpPr>
          <p:spPr>
            <a:xfrm>
              <a:off x="1866397" y="3364246"/>
              <a:ext cx="3259401" cy="10839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285750" lvl="1" indent="-285750">
                <a:lnSpc>
                  <a:spcPct val="90000"/>
                </a:lnSpc>
                <a:buClr>
                  <a:schemeClr val="dk1"/>
                </a:buClr>
                <a:buSzPts val="1500"/>
                <a:buFont typeface="Arial"/>
                <a:buChar char="•"/>
              </a:pPr>
              <a:r>
                <a:rPr lang="en-US" sz="1500" dirty="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Schedule a meeting for a detailed discussion on optimizing the planning. Owner : Brandon </a:t>
              </a:r>
              <a:r>
                <a:rPr lang="en-US" sz="15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and Ramesh</a:t>
              </a:r>
              <a:endParaRPr lang="en-US" sz="15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marL="285750" lvl="1" indent="-285750">
                <a:lnSpc>
                  <a:spcPct val="90000"/>
                </a:lnSpc>
                <a:buClr>
                  <a:schemeClr val="dk1"/>
                </a:buClr>
                <a:buSzPts val="1500"/>
                <a:buFont typeface="Arial"/>
                <a:buChar char="•"/>
              </a:pPr>
              <a:r>
                <a:rPr lang="en-US" sz="1500" dirty="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Plan how to prioritize the severity level of the issues, feedback or task. Owner : </a:t>
              </a:r>
              <a:r>
                <a:rPr lang="en-US" sz="1500" dirty="0" err="1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Anchal</a:t>
              </a:r>
              <a:r>
                <a:rPr lang="en-US" sz="1500" dirty="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 &amp; </a:t>
              </a:r>
              <a:r>
                <a:rPr lang="en-US" sz="1500" dirty="0" err="1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Harshada</a:t>
              </a:r>
              <a:endParaRPr lang="en-US" sz="15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marL="285750" lvl="1" indent="-285750">
                <a:lnSpc>
                  <a:spcPct val="90000"/>
                </a:lnSpc>
                <a:buClr>
                  <a:schemeClr val="dk1"/>
                </a:buClr>
                <a:buSzPts val="1500"/>
                <a:buFont typeface="Arial"/>
                <a:buChar char="•"/>
              </a:pPr>
              <a:r>
                <a:rPr lang="en-US" sz="1500" dirty="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Come out with the plan how can we improve the discussion on planning and development. </a:t>
              </a:r>
              <a:br>
                <a:rPr lang="en-US" sz="1500" dirty="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</a:br>
              <a:r>
                <a:rPr lang="en-US" sz="1500" dirty="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Owner : Tushar &amp; </a:t>
              </a:r>
              <a:r>
                <a:rPr lang="en-US" sz="1500" dirty="0" err="1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Sanath</a:t>
              </a:r>
              <a:endParaRPr lang="en-US" sz="15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marL="285750" marR="0" lvl="1" indent="-2857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Char char="•"/>
              </a:pPr>
              <a:endParaRPr sz="15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287" name="Google Shape;287;p15"/>
          <p:cNvGrpSpPr/>
          <p:nvPr/>
        </p:nvGrpSpPr>
        <p:grpSpPr>
          <a:xfrm>
            <a:off x="815340" y="4843870"/>
            <a:ext cx="1866397" cy="1501515"/>
            <a:chOff x="0" y="3155457"/>
            <a:chExt cx="1866397" cy="1501515"/>
          </a:xfrm>
        </p:grpSpPr>
        <p:sp>
          <p:nvSpPr>
            <p:cNvPr id="288" name="Google Shape;288;p15"/>
            <p:cNvSpPr/>
            <p:nvPr/>
          </p:nvSpPr>
          <p:spPr>
            <a:xfrm>
              <a:off x="0" y="3155457"/>
              <a:ext cx="1866397" cy="1501515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8FB4AF"/>
                </a:gs>
                <a:gs pos="50000">
                  <a:srgbClr val="7EAEA6"/>
                </a:gs>
                <a:gs pos="100000">
                  <a:srgbClr val="6D9B95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5"/>
            <p:cNvSpPr txBox="1"/>
            <p:nvPr/>
          </p:nvSpPr>
          <p:spPr>
            <a:xfrm>
              <a:off x="73298" y="3228755"/>
              <a:ext cx="1719801" cy="13549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38100" rIns="762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Next Steps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CFC8">
              <a:alpha val="2901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6" name="Google Shape;296;p17"/>
          <p:cNvSpPr txBox="1">
            <a:spLocks noGrp="1"/>
          </p:cNvSpPr>
          <p:nvPr>
            <p:ph type="title"/>
          </p:nvPr>
        </p:nvSpPr>
        <p:spPr>
          <a:xfrm>
            <a:off x="777239" y="777240"/>
            <a:ext cx="6168331" cy="2493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Gill Sans"/>
              <a:buNone/>
            </a:pPr>
            <a:r>
              <a:rPr lang="en-US" sz="4400" dirty="0"/>
              <a:t>Conclusion</a:t>
            </a:r>
            <a:endParaRPr dirty="0"/>
          </a:p>
        </p:txBody>
      </p:sp>
      <p:sp>
        <p:nvSpPr>
          <p:cNvPr id="297" name="Google Shape;297;p17"/>
          <p:cNvSpPr txBox="1">
            <a:spLocks noGrp="1"/>
          </p:cNvSpPr>
          <p:nvPr>
            <p:ph type="body" idx="1"/>
          </p:nvPr>
        </p:nvSpPr>
        <p:spPr>
          <a:xfrm>
            <a:off x="777239" y="3428999"/>
            <a:ext cx="6168331" cy="2747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u="sng" dirty="0">
                <a:solidFill>
                  <a:schemeClr val="hlink"/>
                </a:solidFill>
                <a:hlinkClick r:id="rId3"/>
              </a:rPr>
              <a:t>https://github.com/sg99356n/OnlineCC/wiki</a:t>
            </a:r>
            <a:endParaRPr sz="1800" dirty="0"/>
          </a:p>
        </p:txBody>
      </p:sp>
      <p:sp>
        <p:nvSpPr>
          <p:cNvPr id="298" name="Google Shape;298;p17"/>
          <p:cNvSpPr/>
          <p:nvPr/>
        </p:nvSpPr>
        <p:spPr>
          <a:xfrm>
            <a:off x="7145594" y="262979"/>
            <a:ext cx="3522397" cy="352239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9" name="Google Shape;299;p17"/>
          <p:cNvGrpSpPr/>
          <p:nvPr/>
        </p:nvGrpSpPr>
        <p:grpSpPr>
          <a:xfrm>
            <a:off x="8132461" y="220046"/>
            <a:ext cx="3455469" cy="4723381"/>
            <a:chOff x="8132461" y="220046"/>
            <a:chExt cx="3455469" cy="4723381"/>
          </a:xfrm>
        </p:grpSpPr>
        <p:sp>
          <p:nvSpPr>
            <p:cNvPr id="300" name="Google Shape;300;p17"/>
            <p:cNvSpPr/>
            <p:nvPr/>
          </p:nvSpPr>
          <p:spPr>
            <a:xfrm>
              <a:off x="8261858" y="4716692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17"/>
            <p:cNvSpPr/>
            <p:nvPr/>
          </p:nvSpPr>
          <p:spPr>
            <a:xfrm>
              <a:off x="8723226" y="4129921"/>
              <a:ext cx="466441" cy="466441"/>
            </a:xfrm>
            <a:prstGeom prst="ellipse">
              <a:avLst/>
            </a:prstGeom>
            <a:solidFill>
              <a:srgbClr val="B1CAD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7"/>
            <p:cNvSpPr/>
            <p:nvPr/>
          </p:nvSpPr>
          <p:spPr>
            <a:xfrm>
              <a:off x="8132461" y="4194350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7"/>
            <p:cNvSpPr/>
            <p:nvPr/>
          </p:nvSpPr>
          <p:spPr>
            <a:xfrm>
              <a:off x="11004744" y="220046"/>
              <a:ext cx="94160" cy="94160"/>
            </a:xfrm>
            <a:prstGeom prst="ellipse">
              <a:avLst/>
            </a:prstGeom>
            <a:solidFill>
              <a:srgbClr val="E3BEBE">
                <a:alpha val="2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7"/>
            <p:cNvSpPr/>
            <p:nvPr/>
          </p:nvSpPr>
          <p:spPr>
            <a:xfrm>
              <a:off x="11241342" y="397053"/>
              <a:ext cx="346588" cy="3465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7"/>
            <p:cNvSpPr/>
            <p:nvPr/>
          </p:nvSpPr>
          <p:spPr>
            <a:xfrm>
              <a:off x="11241342" y="108730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06" name="Google Shape;306;p17" descr="Mark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93594" y="966044"/>
            <a:ext cx="2221985" cy="2221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7"/>
          <p:cNvPicPr preferRelativeResize="0"/>
          <p:nvPr/>
        </p:nvPicPr>
        <p:blipFill rotWithShape="1">
          <a:blip r:embed="rId5">
            <a:alphaModFix/>
          </a:blip>
          <a:srcRect l="18631" t="16485" r="52721" b="17440"/>
          <a:stretch/>
        </p:blipFill>
        <p:spPr>
          <a:xfrm>
            <a:off x="10854666" y="743641"/>
            <a:ext cx="1334286" cy="307750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7"/>
          <p:cNvSpPr/>
          <p:nvPr/>
        </p:nvSpPr>
        <p:spPr>
          <a:xfrm>
            <a:off x="9148847" y="3890057"/>
            <a:ext cx="3043153" cy="2967943"/>
          </a:xfrm>
          <a:custGeom>
            <a:avLst/>
            <a:gdLst/>
            <a:ahLst/>
            <a:cxnLst/>
            <a:rect l="l" t="t" r="r" b="b"/>
            <a:pathLst>
              <a:path w="4051324" h="3951198" extrusionOk="0">
                <a:moveTo>
                  <a:pt x="2361523" y="0"/>
                </a:moveTo>
                <a:cubicBezTo>
                  <a:pt x="3013639" y="0"/>
                  <a:pt x="3604020" y="264323"/>
                  <a:pt x="4031372" y="691674"/>
                </a:cubicBezTo>
                <a:lnTo>
                  <a:pt x="4051324" y="713627"/>
                </a:lnTo>
                <a:lnTo>
                  <a:pt x="4051324" y="3951198"/>
                </a:lnTo>
                <a:lnTo>
                  <a:pt x="618807" y="3951198"/>
                </a:lnTo>
                <a:lnTo>
                  <a:pt x="539257" y="3863671"/>
                </a:lnTo>
                <a:cubicBezTo>
                  <a:pt x="202372" y="3455461"/>
                  <a:pt x="0" y="2932125"/>
                  <a:pt x="0" y="2361523"/>
                </a:cubicBezTo>
                <a:cubicBezTo>
                  <a:pt x="0" y="1057290"/>
                  <a:pt x="1057290" y="0"/>
                  <a:pt x="2361523" y="0"/>
                </a:cubicBezTo>
                <a:close/>
              </a:path>
            </a:pathLst>
          </a:custGeom>
          <a:solidFill>
            <a:srgbClr val="E5EE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p17"/>
          <p:cNvPicPr preferRelativeResize="0"/>
          <p:nvPr/>
        </p:nvPicPr>
        <p:blipFill rotWithShape="1">
          <a:blip r:embed="rId6">
            <a:alphaModFix/>
          </a:blip>
          <a:srcRect l="22953" t="12144" r="12284" b="24733"/>
          <a:stretch/>
        </p:blipFill>
        <p:spPr>
          <a:xfrm flipH="1">
            <a:off x="9147042" y="3890057"/>
            <a:ext cx="3044958" cy="2967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FB16B-1C61-4DFB-83BC-073B89E7F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3" name="demo">
            <a:hlinkClick r:id="" action="ppaction://media"/>
            <a:extLst>
              <a:ext uri="{FF2B5EF4-FFF2-40B4-BE49-F238E27FC236}">
                <a16:creationId xmlns:a16="http://schemas.microsoft.com/office/drawing/2014/main" id="{17DE6D29-926C-403B-A732-0181A45D07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690688"/>
            <a:ext cx="1219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0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6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3CFC8">
              <a:alpha val="2901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3" name="Google Shape;113;p2"/>
          <p:cNvSpPr/>
          <p:nvPr/>
        </p:nvSpPr>
        <p:spPr>
          <a:xfrm>
            <a:off x="3802589" y="0"/>
            <a:ext cx="8389411" cy="6858000"/>
          </a:xfrm>
          <a:custGeom>
            <a:avLst/>
            <a:gdLst/>
            <a:ahLst/>
            <a:cxnLst/>
            <a:rect l="l" t="t" r="r" b="b"/>
            <a:pathLst>
              <a:path w="8389411" h="6858000" extrusionOk="0">
                <a:moveTo>
                  <a:pt x="1405847" y="0"/>
                </a:moveTo>
                <a:lnTo>
                  <a:pt x="8389411" y="0"/>
                </a:lnTo>
                <a:lnTo>
                  <a:pt x="8389411" y="6858000"/>
                </a:lnTo>
                <a:lnTo>
                  <a:pt x="1403382" y="6858000"/>
                </a:lnTo>
                <a:lnTo>
                  <a:pt x="1126450" y="6554701"/>
                </a:lnTo>
                <a:cubicBezTo>
                  <a:pt x="422736" y="5705928"/>
                  <a:pt x="0" y="4617776"/>
                  <a:pt x="0" y="3431347"/>
                </a:cubicBezTo>
                <a:cubicBezTo>
                  <a:pt x="0" y="2160173"/>
                  <a:pt x="485281" y="1001818"/>
                  <a:pt x="1281495" y="12982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14" name="Google Shape;114;p2"/>
          <p:cNvGrpSpPr/>
          <p:nvPr/>
        </p:nvGrpSpPr>
        <p:grpSpPr>
          <a:xfrm>
            <a:off x="244914" y="299808"/>
            <a:ext cx="11521822" cy="6038357"/>
            <a:chOff x="244914" y="299808"/>
            <a:chExt cx="11521822" cy="6038357"/>
          </a:xfrm>
        </p:grpSpPr>
        <p:sp>
          <p:nvSpPr>
            <p:cNvPr id="115" name="Google Shape;115;p2"/>
            <p:cNvSpPr/>
            <p:nvPr/>
          </p:nvSpPr>
          <p:spPr>
            <a:xfrm>
              <a:off x="11300295" y="515708"/>
              <a:ext cx="466441" cy="466441"/>
            </a:xfrm>
            <a:prstGeom prst="ellipse">
              <a:avLst/>
            </a:prstGeom>
            <a:solidFill>
              <a:srgbClr val="B1CAD5">
                <a:alpha val="709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7058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725899" y="5741646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410333" y="6032385"/>
              <a:ext cx="305780" cy="305780"/>
            </a:xfrm>
            <a:prstGeom prst="ellipse">
              <a:avLst/>
            </a:prstGeom>
            <a:solidFill>
              <a:srgbClr val="D3D9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244914" y="5821038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21" name="Google Shape;121;p2"/>
          <p:cNvSpPr txBox="1">
            <a:spLocks noGrp="1"/>
          </p:cNvSpPr>
          <p:nvPr>
            <p:ph type="title"/>
          </p:nvPr>
        </p:nvSpPr>
        <p:spPr>
          <a:xfrm>
            <a:off x="770878" y="952022"/>
            <a:ext cx="2862591" cy="5157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Gill Sans"/>
              <a:buNone/>
            </a:pPr>
            <a:r>
              <a:rPr lang="en-US" sz="4400" dirty="0">
                <a:latin typeface="Gill Sans"/>
                <a:ea typeface="Gill Sans"/>
                <a:cs typeface="Gill Sans"/>
                <a:sym typeface="Gill Sans"/>
              </a:rPr>
              <a:t>Agenda</a:t>
            </a:r>
            <a:endParaRPr dirty="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22" name="Google Shape;122;p2"/>
          <p:cNvGrpSpPr/>
          <p:nvPr/>
        </p:nvGrpSpPr>
        <p:grpSpPr>
          <a:xfrm>
            <a:off x="4851617" y="515708"/>
            <a:ext cx="7117918" cy="5152012"/>
            <a:chOff x="0" y="2518"/>
            <a:chExt cx="7117918" cy="5152012"/>
          </a:xfrm>
        </p:grpSpPr>
        <p:cxnSp>
          <p:nvCxnSpPr>
            <p:cNvPr id="123" name="Google Shape;123;p2"/>
            <p:cNvCxnSpPr/>
            <p:nvPr/>
          </p:nvCxnSpPr>
          <p:spPr>
            <a:xfrm>
              <a:off x="0" y="2518"/>
              <a:ext cx="7117918" cy="0"/>
            </a:xfrm>
            <a:prstGeom prst="straightConnector1">
              <a:avLst/>
            </a:prstGeom>
            <a:solidFill>
              <a:srgbClr val="7DA9B9"/>
            </a:solidFill>
            <a:ln w="9525" cap="flat" cmpd="sng">
              <a:solidFill>
                <a:srgbClr val="7DA9B9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4" name="Google Shape;124;p2"/>
            <p:cNvSpPr/>
            <p:nvPr/>
          </p:nvSpPr>
          <p:spPr>
            <a:xfrm>
              <a:off x="0" y="2518"/>
              <a:ext cx="7117918" cy="8586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5" name="Google Shape;125;p2"/>
            <p:cNvSpPr txBox="1"/>
            <p:nvPr/>
          </p:nvSpPr>
          <p:spPr>
            <a:xfrm>
              <a:off x="0" y="2518"/>
              <a:ext cx="7117918" cy="8586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8575" tIns="148575" rIns="148575" bIns="14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900"/>
                <a:buFont typeface="Calibri"/>
                <a:buNone/>
              </a:pPr>
              <a:r>
                <a:rPr lang="en-US" sz="3900" dirty="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Overview</a:t>
              </a:r>
              <a:endParaRPr lang="en-US" sz="14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cxnSp>
          <p:nvCxnSpPr>
            <p:cNvPr id="126" name="Google Shape;126;p2"/>
            <p:cNvCxnSpPr/>
            <p:nvPr/>
          </p:nvCxnSpPr>
          <p:spPr>
            <a:xfrm>
              <a:off x="0" y="861186"/>
              <a:ext cx="7117918" cy="0"/>
            </a:xfrm>
            <a:prstGeom prst="straightConnector1">
              <a:avLst/>
            </a:prstGeom>
            <a:solidFill>
              <a:srgbClr val="7EABB6"/>
            </a:solidFill>
            <a:ln w="9525" cap="flat" cmpd="sng">
              <a:solidFill>
                <a:srgbClr val="7EABB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7" name="Google Shape;127;p2"/>
            <p:cNvSpPr/>
            <p:nvPr/>
          </p:nvSpPr>
          <p:spPr>
            <a:xfrm>
              <a:off x="0" y="861186"/>
              <a:ext cx="7117918" cy="8586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8" name="Google Shape;128;p2"/>
            <p:cNvSpPr txBox="1"/>
            <p:nvPr/>
          </p:nvSpPr>
          <p:spPr>
            <a:xfrm>
              <a:off x="0" y="861186"/>
              <a:ext cx="7117918" cy="8586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8575" tIns="148575" rIns="148575" bIns="14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900"/>
                <a:buFont typeface="Calibri"/>
                <a:buNone/>
              </a:pPr>
              <a:r>
                <a:rPr lang="en-US" sz="3900" dirty="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Sprint 6 Recap</a:t>
              </a:r>
              <a:endParaRPr sz="14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cxnSp>
          <p:nvCxnSpPr>
            <p:cNvPr id="129" name="Google Shape;129;p2"/>
            <p:cNvCxnSpPr/>
            <p:nvPr/>
          </p:nvCxnSpPr>
          <p:spPr>
            <a:xfrm>
              <a:off x="0" y="1719855"/>
              <a:ext cx="7117918" cy="0"/>
            </a:xfrm>
            <a:prstGeom prst="straightConnector1">
              <a:avLst/>
            </a:prstGeom>
            <a:solidFill>
              <a:srgbClr val="7FADB3"/>
            </a:solidFill>
            <a:ln w="9525" cap="flat" cmpd="sng">
              <a:solidFill>
                <a:srgbClr val="7FADB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30" name="Google Shape;130;p2"/>
            <p:cNvSpPr/>
            <p:nvPr/>
          </p:nvSpPr>
          <p:spPr>
            <a:xfrm>
              <a:off x="0" y="1719855"/>
              <a:ext cx="7117918" cy="8586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1" name="Google Shape;131;p2"/>
            <p:cNvSpPr txBox="1"/>
            <p:nvPr/>
          </p:nvSpPr>
          <p:spPr>
            <a:xfrm>
              <a:off x="0" y="1719855"/>
              <a:ext cx="7117918" cy="8586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8575" tIns="148575" rIns="148575" bIns="14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900"/>
                <a:buFont typeface="Calibri"/>
                <a:buNone/>
              </a:pPr>
              <a:r>
                <a:rPr lang="en-US" sz="3900" dirty="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Sprint 7 Report</a:t>
              </a:r>
              <a:endParaRPr sz="14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cxnSp>
          <p:nvCxnSpPr>
            <p:cNvPr id="132" name="Google Shape;132;p2"/>
            <p:cNvCxnSpPr/>
            <p:nvPr/>
          </p:nvCxnSpPr>
          <p:spPr>
            <a:xfrm>
              <a:off x="0" y="2578524"/>
              <a:ext cx="7117918" cy="0"/>
            </a:xfrm>
            <a:prstGeom prst="straightConnector1">
              <a:avLst/>
            </a:prstGeom>
            <a:solidFill>
              <a:srgbClr val="7FAFB0"/>
            </a:solidFill>
            <a:ln w="9525" cap="flat" cmpd="sng">
              <a:solidFill>
                <a:srgbClr val="7FAFB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33" name="Google Shape;133;p2"/>
            <p:cNvSpPr/>
            <p:nvPr/>
          </p:nvSpPr>
          <p:spPr>
            <a:xfrm>
              <a:off x="0" y="2578524"/>
              <a:ext cx="7117918" cy="8586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4" name="Google Shape;134;p2"/>
            <p:cNvSpPr txBox="1"/>
            <p:nvPr/>
          </p:nvSpPr>
          <p:spPr>
            <a:xfrm>
              <a:off x="0" y="2578524"/>
              <a:ext cx="7117918" cy="8586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8575" tIns="148575" rIns="148575" bIns="14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900"/>
                <a:buFont typeface="Calibri"/>
                <a:buNone/>
              </a:pPr>
              <a:r>
                <a:rPr lang="en-US" sz="3900" b="0" i="0" u="none" strike="noStrike" cap="none" dirty="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Product Backlog (Sprint 8)</a:t>
              </a:r>
              <a:endParaRPr sz="14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cxnSp>
          <p:nvCxnSpPr>
            <p:cNvPr id="135" name="Google Shape;135;p2"/>
            <p:cNvCxnSpPr/>
            <p:nvPr/>
          </p:nvCxnSpPr>
          <p:spPr>
            <a:xfrm>
              <a:off x="0" y="3437193"/>
              <a:ext cx="7117918" cy="0"/>
            </a:xfrm>
            <a:prstGeom prst="straightConnector1">
              <a:avLst/>
            </a:prstGeom>
            <a:solidFill>
              <a:srgbClr val="80ADAB"/>
            </a:solidFill>
            <a:ln w="9525" cap="flat" cmpd="sng">
              <a:solidFill>
                <a:srgbClr val="80AD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36" name="Google Shape;136;p2"/>
            <p:cNvSpPr/>
            <p:nvPr/>
          </p:nvSpPr>
          <p:spPr>
            <a:xfrm>
              <a:off x="0" y="3437193"/>
              <a:ext cx="7117918" cy="8586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7" name="Google Shape;137;p2"/>
            <p:cNvSpPr txBox="1"/>
            <p:nvPr/>
          </p:nvSpPr>
          <p:spPr>
            <a:xfrm>
              <a:off x="0" y="3437193"/>
              <a:ext cx="7117918" cy="8586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8575" tIns="148575" rIns="148575" bIns="14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900"/>
                <a:buFont typeface="Calibri"/>
                <a:buNone/>
              </a:pPr>
              <a:r>
                <a:rPr lang="en-US" sz="3900" b="0" i="0" u="none" strike="noStrike" cap="none" dirty="0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Retrospective</a:t>
              </a:r>
              <a:endParaRPr sz="39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cxnSp>
          <p:nvCxnSpPr>
            <p:cNvPr id="138" name="Google Shape;138;p2"/>
            <p:cNvCxnSpPr/>
            <p:nvPr/>
          </p:nvCxnSpPr>
          <p:spPr>
            <a:xfrm>
              <a:off x="0" y="4295862"/>
              <a:ext cx="7117918" cy="0"/>
            </a:xfrm>
            <a:prstGeom prst="straightConnector1">
              <a:avLst/>
            </a:prstGeom>
            <a:solidFill>
              <a:srgbClr val="81AAA5"/>
            </a:solidFill>
            <a:ln w="9525" cap="flat" cmpd="sng">
              <a:solidFill>
                <a:srgbClr val="81AA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39" name="Google Shape;139;p2"/>
            <p:cNvSpPr/>
            <p:nvPr/>
          </p:nvSpPr>
          <p:spPr>
            <a:xfrm>
              <a:off x="0" y="4295862"/>
              <a:ext cx="7117918" cy="8586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1" name="Google Shape;137;p2">
            <a:extLst>
              <a:ext uri="{FF2B5EF4-FFF2-40B4-BE49-F238E27FC236}">
                <a16:creationId xmlns:a16="http://schemas.microsoft.com/office/drawing/2014/main" id="{E075D57E-20B3-47F4-B2C5-7EC34D33EF0B}"/>
              </a:ext>
            </a:extLst>
          </p:cNvPr>
          <p:cNvSpPr txBox="1"/>
          <p:nvPr/>
        </p:nvSpPr>
        <p:spPr>
          <a:xfrm>
            <a:off x="4851617" y="5603051"/>
            <a:ext cx="7117918" cy="858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8575" tIns="148575" rIns="148575" bIns="1485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 dirty="0">
                <a:latin typeface="Gill Sans"/>
                <a:ea typeface="Gill Sans"/>
                <a:cs typeface="Gill Sans"/>
                <a:sym typeface="Gill Sans"/>
              </a:rPr>
              <a:t>Demo</a:t>
            </a:r>
            <a:endParaRPr sz="3900" b="0" i="0" u="none" strike="noStrike" cap="none" dirty="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" name="Google Shape;137;p2">
            <a:extLst>
              <a:ext uri="{FF2B5EF4-FFF2-40B4-BE49-F238E27FC236}">
                <a16:creationId xmlns:a16="http://schemas.microsoft.com/office/drawing/2014/main" id="{AE1F146B-A71F-42F2-AC6B-61886B0C997C}"/>
              </a:ext>
            </a:extLst>
          </p:cNvPr>
          <p:cNvSpPr txBox="1"/>
          <p:nvPr/>
        </p:nvSpPr>
        <p:spPr>
          <a:xfrm>
            <a:off x="4841785" y="4809051"/>
            <a:ext cx="7117918" cy="858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8575" tIns="148575" rIns="148575" bIns="1485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Conclusion</a:t>
            </a:r>
            <a:endParaRPr sz="3900" b="0" i="0" u="none" strike="noStrike" cap="none" dirty="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Gill Sans"/>
              <a:buNone/>
            </a:pPr>
            <a:r>
              <a:rPr lang="en-US"/>
              <a:t>Overview of Sprint 7</a:t>
            </a:r>
            <a:endParaRPr lang="en-US" dirty="0"/>
          </a:p>
        </p:txBody>
      </p:sp>
      <p:sp>
        <p:nvSpPr>
          <p:cNvPr id="146" name="Google Shape;146;p3"/>
          <p:cNvSpPr txBox="1">
            <a:spLocks noGrp="1"/>
          </p:cNvSpPr>
          <p:nvPr>
            <p:ph type="body" idx="1"/>
          </p:nvPr>
        </p:nvSpPr>
        <p:spPr>
          <a:xfrm>
            <a:off x="777240" y="1825625"/>
            <a:ext cx="5318760" cy="466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69900">
              <a:buSzPts val="2000"/>
            </a:pPr>
            <a:r>
              <a:rPr lang="en-US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An online cloud compiler web application with five most demanding programming languages such as C/C++, Java, Python and C#. </a:t>
            </a:r>
          </a:p>
          <a:p>
            <a:pPr marL="469900">
              <a:buSzPts val="2000"/>
            </a:pPr>
            <a:r>
              <a:rPr lang="en-US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 this sprint, we resolved bugs for connectivity between C language module having in our application.</a:t>
            </a:r>
          </a:p>
          <a:p>
            <a:pPr marL="469900">
              <a:buSzPts val="2000"/>
            </a:pPr>
            <a:r>
              <a:rPr lang="en-US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compiler has facilitated with C and C++ language module in the drop-down menu.</a:t>
            </a:r>
          </a:p>
          <a:p>
            <a:pPr marL="469900">
              <a:buSzPts val="2000"/>
            </a:pPr>
            <a:r>
              <a:rPr lang="en-US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Our save feature is available for the authorized users to save their code whenever required for further use. </a:t>
            </a:r>
          </a:p>
          <a:p>
            <a:pPr marL="469900">
              <a:buSzPts val="2000"/>
            </a:pPr>
            <a:r>
              <a:rPr lang="en-US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 bug occurred after embedding C module in flask that disrupted the page layout of the application.</a:t>
            </a:r>
          </a:p>
          <a:p>
            <a:pPr marL="127000" indent="0">
              <a:buSzPts val="2000"/>
              <a:buNone/>
            </a:pPr>
            <a:endParaRPr lang="en-US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69900">
              <a:buSzPts val="2000"/>
            </a:pPr>
            <a:endParaRPr lang="en-US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69900">
              <a:buSzPts val="2000"/>
            </a:pPr>
            <a:endParaRPr lang="en-US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E57D81-1DD0-4F8C-A182-D4BE720FF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687" y="1953445"/>
            <a:ext cx="3810330" cy="38103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Gill Sans"/>
              <a:buNone/>
            </a:pPr>
            <a:r>
              <a:rPr lang="en-US" dirty="0"/>
              <a:t>Recap of Sprint 6</a:t>
            </a:r>
            <a:endParaRPr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9469433-086F-4DC2-A856-13F5DE622D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941314"/>
              </p:ext>
            </p:extLst>
          </p:nvPr>
        </p:nvGraphicFramePr>
        <p:xfrm>
          <a:off x="777240" y="1690688"/>
          <a:ext cx="10659110" cy="480218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72111">
                  <a:extLst>
                    <a:ext uri="{9D8B030D-6E8A-4147-A177-3AD203B41FA5}">
                      <a16:colId xmlns:a16="http://schemas.microsoft.com/office/drawing/2014/main" val="3980784291"/>
                    </a:ext>
                  </a:extLst>
                </a:gridCol>
                <a:gridCol w="920947">
                  <a:extLst>
                    <a:ext uri="{9D8B030D-6E8A-4147-A177-3AD203B41FA5}">
                      <a16:colId xmlns:a16="http://schemas.microsoft.com/office/drawing/2014/main" val="2593159557"/>
                    </a:ext>
                  </a:extLst>
                </a:gridCol>
                <a:gridCol w="5815610">
                  <a:extLst>
                    <a:ext uri="{9D8B030D-6E8A-4147-A177-3AD203B41FA5}">
                      <a16:colId xmlns:a16="http://schemas.microsoft.com/office/drawing/2014/main" val="3028648661"/>
                    </a:ext>
                  </a:extLst>
                </a:gridCol>
                <a:gridCol w="801565">
                  <a:extLst>
                    <a:ext uri="{9D8B030D-6E8A-4147-A177-3AD203B41FA5}">
                      <a16:colId xmlns:a16="http://schemas.microsoft.com/office/drawing/2014/main" val="377207759"/>
                    </a:ext>
                  </a:extLst>
                </a:gridCol>
                <a:gridCol w="801565">
                  <a:extLst>
                    <a:ext uri="{9D8B030D-6E8A-4147-A177-3AD203B41FA5}">
                      <a16:colId xmlns:a16="http://schemas.microsoft.com/office/drawing/2014/main" val="2479761198"/>
                    </a:ext>
                  </a:extLst>
                </a:gridCol>
                <a:gridCol w="1347312">
                  <a:extLst>
                    <a:ext uri="{9D8B030D-6E8A-4147-A177-3AD203B41FA5}">
                      <a16:colId xmlns:a16="http://schemas.microsoft.com/office/drawing/2014/main" val="3347824964"/>
                    </a:ext>
                  </a:extLst>
                </a:gridCol>
              </a:tblGrid>
              <a:tr h="267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Gill Sans" panose="020B0604020202020204" charset="0"/>
                        </a:rPr>
                        <a:t>Issue Type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604020202020204" charset="0"/>
                        </a:rPr>
                        <a:t>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Gill Sans" panose="020B0604020202020204" charset="0"/>
                        </a:rPr>
                        <a:t>Summary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Gill Sans" panose="020B0604020202020204" charset="0"/>
                        </a:rPr>
                        <a:t>Priority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  <a:latin typeface="Gill Sans" panose="020B0604020202020204" charset="0"/>
                        </a:rPr>
                        <a:t>Status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  <a:latin typeface="Gill Sans" panose="020B0604020202020204" charset="0"/>
                        </a:rPr>
                        <a:t>Story Points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59724738"/>
                  </a:ext>
                </a:extLst>
              </a:tr>
              <a:tr h="4640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Gill Sans" panose="020B0604020202020204" charset="0"/>
                        </a:rPr>
                        <a:t>Story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sng" strike="noStrike">
                          <a:effectLst/>
                          <a:latin typeface="Gill Sans" panose="020B0604020202020204" charset="0"/>
                          <a:hlinkClick r:id="rId3"/>
                        </a:rPr>
                        <a:t>ONCC-36</a:t>
                      </a:r>
                      <a:endParaRPr lang="en-US" sz="1200" b="0" i="0" u="sng" strike="noStrike">
                        <a:solidFill>
                          <a:srgbClr val="1265BE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Gill Sans" panose="020B0604020202020204" charset="0"/>
                        </a:rPr>
                        <a:t>As a Guest User, I want to have an option to select C programming language so that I can compile my code written in C language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Gill Sans" panose="020B0604020202020204" charset="0"/>
                        </a:rPr>
                        <a:t>Highest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Gill Sans" panose="020B0604020202020204" charset="0"/>
                        </a:rPr>
                        <a:t>In Progress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Gill Sans" panose="020B0604020202020204" charset="0"/>
                        </a:rPr>
                        <a:t>22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61570489"/>
                  </a:ext>
                </a:extLst>
              </a:tr>
              <a:tr h="3212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Gill Sans" panose="020B0604020202020204" charset="0"/>
                        </a:rPr>
                        <a:t>Task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sng" strike="noStrike">
                          <a:effectLst/>
                          <a:latin typeface="Gill Sans" panose="020B0604020202020204" charset="0"/>
                          <a:hlinkClick r:id="rId4"/>
                        </a:rPr>
                        <a:t>ONCC-21</a:t>
                      </a:r>
                      <a:endParaRPr lang="en-US" sz="1200" b="0" i="0" u="sng" strike="noStrike">
                        <a:solidFill>
                          <a:srgbClr val="1265BE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Gill Sans" panose="020B0604020202020204" charset="0"/>
                        </a:rPr>
                        <a:t>Migration of mongoDB users table into dynamoDB Part-2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Gill Sans" panose="020B0604020202020204" charset="0"/>
                        </a:rPr>
                        <a:t>Highest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Gill Sans" panose="020B0604020202020204" charset="0"/>
                        </a:rPr>
                        <a:t>Done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Gill Sans" panose="020B0604020202020204" charset="0"/>
                        </a:rPr>
                        <a:t>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5993953"/>
                  </a:ext>
                </a:extLst>
              </a:tr>
              <a:tr h="3212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Gill Sans" panose="020B0604020202020204" charset="0"/>
                        </a:rPr>
                        <a:t>Task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sng" strike="noStrike">
                          <a:effectLst/>
                          <a:latin typeface="Gill Sans" panose="020B0604020202020204" charset="0"/>
                          <a:hlinkClick r:id="rId5"/>
                        </a:rPr>
                        <a:t>ONCC-20</a:t>
                      </a:r>
                      <a:endParaRPr lang="en-US" sz="1200" b="0" i="0" u="sng" strike="noStrike">
                        <a:solidFill>
                          <a:srgbClr val="1265BE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Gill Sans" panose="020B0604020202020204" charset="0"/>
                        </a:rPr>
                        <a:t>Onboarded whole team on AWS platform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Gill Sans" panose="020B0604020202020204" charset="0"/>
                        </a:rPr>
                        <a:t>Highest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Gill Sans" panose="020B0604020202020204" charset="0"/>
                        </a:rPr>
                        <a:t>Done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Gill Sans" panose="020B0604020202020204" charset="0"/>
                        </a:rPr>
                        <a:t>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3110326"/>
                  </a:ext>
                </a:extLst>
              </a:tr>
              <a:tr h="3212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Gill Sans" panose="020B0604020202020204" charset="0"/>
                        </a:rPr>
                        <a:t>Task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sng" strike="noStrike" dirty="0">
                          <a:effectLst/>
                          <a:latin typeface="Gill Sans" panose="020B0604020202020204" charset="0"/>
                          <a:hlinkClick r:id="rId6"/>
                        </a:rPr>
                        <a:t>ONCC-24</a:t>
                      </a:r>
                      <a:endParaRPr lang="en-US" sz="1200" b="0" i="0" u="sng" strike="noStrike" dirty="0">
                        <a:solidFill>
                          <a:srgbClr val="1265BE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Gill Sans" panose="020B0604020202020204" charset="0"/>
                        </a:rPr>
                        <a:t>Get the reference of the C compiler using python pre-processing module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Gill Sans" panose="020B0604020202020204" charset="0"/>
                        </a:rPr>
                        <a:t>Highest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Gill Sans" panose="020B0604020202020204" charset="0"/>
                        </a:rPr>
                        <a:t>Done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Gill Sans" panose="020B0604020202020204" charset="0"/>
                        </a:rPr>
                        <a:t>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11561414"/>
                  </a:ext>
                </a:extLst>
              </a:tr>
              <a:tr h="4640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Gill Sans" panose="020B0604020202020204" charset="0"/>
                        </a:rPr>
                        <a:t>Story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sng" strike="noStrike">
                          <a:effectLst/>
                          <a:latin typeface="Gill Sans" panose="020B0604020202020204" charset="0"/>
                          <a:hlinkClick r:id="rId7"/>
                        </a:rPr>
                        <a:t>ONCC-26</a:t>
                      </a:r>
                      <a:endParaRPr lang="en-US" sz="1200" b="0" i="0" u="sng" strike="noStrike">
                        <a:solidFill>
                          <a:srgbClr val="1265BE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Gill Sans" panose="020B0604020202020204" charset="0"/>
                        </a:rPr>
                        <a:t>As a guest user I want to access a web application on cloud server so that I can compile code in any programming language.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Gill Sans" panose="020B0604020202020204" charset="0"/>
                        </a:rPr>
                        <a:t>Highest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Gill Sans" panose="020B0604020202020204" charset="0"/>
                        </a:rPr>
                        <a:t>Done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Gill Sans" panose="020B0604020202020204" charset="0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95312778"/>
                  </a:ext>
                </a:extLst>
              </a:tr>
              <a:tr h="3212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Gill Sans" panose="020B0604020202020204" charset="0"/>
                        </a:rPr>
                        <a:t>Task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sng" strike="noStrike">
                          <a:effectLst/>
                          <a:latin typeface="Gill Sans" panose="020B0604020202020204" charset="0"/>
                          <a:hlinkClick r:id="rId8"/>
                        </a:rPr>
                        <a:t>ONCC-25</a:t>
                      </a:r>
                      <a:endParaRPr lang="en-US" sz="1200" b="0" i="0" u="sng" strike="noStrike">
                        <a:solidFill>
                          <a:srgbClr val="1265BE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Gill Sans" panose="020B0604020202020204" charset="0"/>
                        </a:rPr>
                        <a:t>Make a module to take pre-defined input from user for C module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Gill Sans" panose="020B0604020202020204" charset="0"/>
                        </a:rPr>
                        <a:t>Medium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Gill Sans" panose="020B0604020202020204" charset="0"/>
                        </a:rPr>
                        <a:t>Done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Gill Sans" panose="020B0604020202020204" charset="0"/>
                        </a:rPr>
                        <a:t>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65171087"/>
                  </a:ext>
                </a:extLst>
              </a:tr>
              <a:tr h="3212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Gill Sans" panose="020B0604020202020204" charset="0"/>
                        </a:rPr>
                        <a:t>Task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sng" strike="noStrike">
                          <a:effectLst/>
                          <a:latin typeface="Gill Sans" panose="020B0604020202020204" charset="0"/>
                          <a:hlinkClick r:id="rId9"/>
                        </a:rPr>
                        <a:t>ONCC-48</a:t>
                      </a:r>
                      <a:endParaRPr lang="en-US" sz="1200" b="0" i="0" u="sng" strike="noStrike">
                        <a:solidFill>
                          <a:srgbClr val="1265BE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Gill Sans" panose="020B0604020202020204" charset="0"/>
                        </a:rPr>
                        <a:t>Merge C language compiler module with Flask web application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Gill Sans" panose="020B0604020202020204" charset="0"/>
                        </a:rPr>
                        <a:t>Medium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Gill Sans" panose="020B0604020202020204" charset="0"/>
                        </a:rPr>
                        <a:t>In Progress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Gill Sans" panose="020B0604020202020204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0420036"/>
                  </a:ext>
                </a:extLst>
              </a:tr>
              <a:tr h="3212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Gill Sans" panose="020B0604020202020204" charset="0"/>
                        </a:rPr>
                        <a:t>Task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sng" strike="noStrike" dirty="0">
                          <a:effectLst/>
                          <a:latin typeface="Gill Sans" panose="020B0604020202020204" charset="0"/>
                          <a:hlinkClick r:id="rId10"/>
                        </a:rPr>
                        <a:t>ONCC-23</a:t>
                      </a:r>
                      <a:endParaRPr lang="en-US" sz="1200" b="0" i="0" u="sng" strike="noStrike" dirty="0">
                        <a:solidFill>
                          <a:srgbClr val="1265BE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Gill Sans" panose="020B0604020202020204" charset="0"/>
                        </a:rPr>
                        <a:t>Installation of C compiler module on system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Gill Sans" panose="020B0604020202020204" charset="0"/>
                        </a:rPr>
                        <a:t>Medium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Gill Sans" panose="020B0604020202020204" charset="0"/>
                        </a:rPr>
                        <a:t>Done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Gill Sans" panose="020B0604020202020204" charset="0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93814364"/>
                  </a:ext>
                </a:extLst>
              </a:tr>
              <a:tr h="3212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Gill Sans" panose="020B0604020202020204" charset="0"/>
                        </a:rPr>
                        <a:t>Task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sng" strike="noStrike">
                          <a:effectLst/>
                          <a:latin typeface="Gill Sans" panose="020B0604020202020204" charset="0"/>
                          <a:hlinkClick r:id="rId11"/>
                        </a:rPr>
                        <a:t>ONCC-31</a:t>
                      </a:r>
                      <a:endParaRPr lang="en-US" sz="1200" b="0" i="0" u="sng" strike="noStrike">
                        <a:solidFill>
                          <a:srgbClr val="1265BE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Gill Sans" panose="020B0604020202020204" charset="0"/>
                        </a:rPr>
                        <a:t>Update User Manual for sprint 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Gill Sans" panose="020B0604020202020204" charset="0"/>
                        </a:rPr>
                        <a:t>Medium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Gill Sans" panose="020B0604020202020204" charset="0"/>
                        </a:rPr>
                        <a:t>Done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Gill Sans" panose="020B0604020202020204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77440372"/>
                  </a:ext>
                </a:extLst>
              </a:tr>
              <a:tr h="3212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Gill Sans" panose="020B0604020202020204" charset="0"/>
                        </a:rPr>
                        <a:t>Task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sng" strike="noStrike">
                          <a:effectLst/>
                          <a:latin typeface="Gill Sans" panose="020B0604020202020204" charset="0"/>
                          <a:hlinkClick r:id="rId12"/>
                        </a:rPr>
                        <a:t>ONCC-29</a:t>
                      </a:r>
                      <a:endParaRPr lang="en-US" sz="1200" b="0" i="0" u="sng" strike="noStrike">
                        <a:solidFill>
                          <a:srgbClr val="1265BE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Gill Sans" panose="020B0604020202020204" charset="0"/>
                        </a:rPr>
                        <a:t>Make sprint 6 presentation slides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Gill Sans" panose="020B0604020202020204" charset="0"/>
                        </a:rPr>
                        <a:t>Medium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Gill Sans" panose="020B0604020202020204" charset="0"/>
                        </a:rPr>
                        <a:t>Done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Gill Sans" panose="020B0604020202020204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60145145"/>
                  </a:ext>
                </a:extLst>
              </a:tr>
              <a:tr h="3212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Gill Sans" panose="020B0604020202020204" charset="0"/>
                        </a:rPr>
                        <a:t>Bug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sng" strike="noStrike">
                          <a:effectLst/>
                          <a:latin typeface="Gill Sans" panose="020B0604020202020204" charset="0"/>
                          <a:hlinkClick r:id="rId13"/>
                        </a:rPr>
                        <a:t>ONCC-49</a:t>
                      </a:r>
                      <a:endParaRPr lang="en-US" sz="1200" b="0" i="0" u="sng" strike="noStrike">
                        <a:solidFill>
                          <a:srgbClr val="1265BE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Gill Sans" panose="020B0604020202020204" charset="0"/>
                        </a:rPr>
                        <a:t>Connectivity between the C language module and web application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Gill Sans" panose="020B0604020202020204" charset="0"/>
                        </a:rPr>
                        <a:t>Medium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Gill Sans" panose="020B0604020202020204" charset="0"/>
                        </a:rPr>
                        <a:t>In Progress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Gill Sans" panose="020B0604020202020204" charset="0"/>
                        </a:rPr>
                        <a:t>N/A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75927503"/>
                  </a:ext>
                </a:extLst>
              </a:tr>
              <a:tr h="238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Gill Sans" panose="020B0604020202020204" charset="0"/>
                        </a:rPr>
                        <a:t>Task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sng" strike="noStrike">
                          <a:effectLst/>
                          <a:latin typeface="Gill Sans" panose="020B0604020202020204" charset="0"/>
                          <a:hlinkClick r:id="rId14"/>
                        </a:rPr>
                        <a:t>ONCC-35</a:t>
                      </a:r>
                      <a:endParaRPr lang="en-US" sz="1200" b="0" i="0" u="sng" strike="noStrike">
                        <a:solidFill>
                          <a:srgbClr val="1265BE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Gill Sans" panose="020B0604020202020204" charset="0"/>
                        </a:rPr>
                        <a:t>Update wiki page for sprint 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Gill Sans" panose="020B0604020202020204" charset="0"/>
                        </a:rPr>
                        <a:t>Low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Gill Sans" panose="020B0604020202020204" charset="0"/>
                        </a:rPr>
                        <a:t>Done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Gill Sans" panose="020B0604020202020204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89257862"/>
                  </a:ext>
                </a:extLst>
              </a:tr>
              <a:tr h="238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Gill Sans" panose="020B0604020202020204" charset="0"/>
                        </a:rPr>
                        <a:t>Task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sng" strike="noStrike">
                          <a:effectLst/>
                          <a:latin typeface="Gill Sans" panose="020B0604020202020204" charset="0"/>
                          <a:hlinkClick r:id="rId15"/>
                        </a:rPr>
                        <a:t>ONCC-30</a:t>
                      </a:r>
                      <a:endParaRPr lang="en-US" sz="1200" b="0" i="0" u="sng" strike="noStrike">
                        <a:solidFill>
                          <a:srgbClr val="1265BE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Gill Sans" panose="020B0604020202020204" charset="0"/>
                        </a:rPr>
                        <a:t>Update Technical paper for sprint 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Gill Sans" panose="020B0604020202020204" charset="0"/>
                        </a:rPr>
                        <a:t>Low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Gill Sans" panose="020B0604020202020204" charset="0"/>
                        </a:rPr>
                        <a:t>Done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Gill Sans" panose="020B0604020202020204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22495944"/>
                  </a:ext>
                </a:extLst>
              </a:tr>
              <a:tr h="2384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Gill Sans" panose="020B0604020202020204" charset="0"/>
                        </a:rPr>
                        <a:t>Task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sng" strike="noStrike">
                          <a:effectLst/>
                          <a:latin typeface="Gill Sans" panose="020B0604020202020204" charset="0"/>
                          <a:hlinkClick r:id="rId16"/>
                        </a:rPr>
                        <a:t>ONCC-28</a:t>
                      </a:r>
                      <a:endParaRPr lang="en-US" sz="1200" b="0" i="0" u="sng" strike="noStrike">
                        <a:solidFill>
                          <a:srgbClr val="1265BE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Gill Sans" panose="020B0604020202020204" charset="0"/>
                        </a:rPr>
                        <a:t>Update website design and make it more user friendly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Gill Sans" panose="020B0604020202020204" charset="0"/>
                        </a:rPr>
                        <a:t>Low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Gill Sans" panose="020B0604020202020204" charset="0"/>
                        </a:rPr>
                        <a:t>In Progress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Gill Sans" panose="020B0604020202020204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8231319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49BD2-BDD4-4676-9182-D6F0DFA16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7 Report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C5939C4-0EC8-4575-8171-BB9E4378C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620806"/>
              </p:ext>
            </p:extLst>
          </p:nvPr>
        </p:nvGraphicFramePr>
        <p:xfrm>
          <a:off x="755650" y="1690688"/>
          <a:ext cx="10680700" cy="4684393"/>
        </p:xfrm>
        <a:graphic>
          <a:graphicData uri="http://schemas.openxmlformats.org/drawingml/2006/table">
            <a:tbl>
              <a:tblPr>
                <a:tableStyleId>{AE6CFBF1-50FA-491F-8758-DB05D004C0BB}</a:tableStyleId>
              </a:tblPr>
              <a:tblGrid>
                <a:gridCol w="803998">
                  <a:extLst>
                    <a:ext uri="{9D8B030D-6E8A-4147-A177-3AD203B41FA5}">
                      <a16:colId xmlns:a16="http://schemas.microsoft.com/office/drawing/2014/main" val="3345198499"/>
                    </a:ext>
                  </a:extLst>
                </a:gridCol>
                <a:gridCol w="803998">
                  <a:extLst>
                    <a:ext uri="{9D8B030D-6E8A-4147-A177-3AD203B41FA5}">
                      <a16:colId xmlns:a16="http://schemas.microsoft.com/office/drawing/2014/main" val="2625929995"/>
                    </a:ext>
                  </a:extLst>
                </a:gridCol>
                <a:gridCol w="6269107">
                  <a:extLst>
                    <a:ext uri="{9D8B030D-6E8A-4147-A177-3AD203B41FA5}">
                      <a16:colId xmlns:a16="http://schemas.microsoft.com/office/drawing/2014/main" val="2785651896"/>
                    </a:ext>
                  </a:extLst>
                </a:gridCol>
                <a:gridCol w="1070842">
                  <a:extLst>
                    <a:ext uri="{9D8B030D-6E8A-4147-A177-3AD203B41FA5}">
                      <a16:colId xmlns:a16="http://schemas.microsoft.com/office/drawing/2014/main" val="788615546"/>
                    </a:ext>
                  </a:extLst>
                </a:gridCol>
                <a:gridCol w="873308">
                  <a:extLst>
                    <a:ext uri="{9D8B030D-6E8A-4147-A177-3AD203B41FA5}">
                      <a16:colId xmlns:a16="http://schemas.microsoft.com/office/drawing/2014/main" val="2362345017"/>
                    </a:ext>
                  </a:extLst>
                </a:gridCol>
                <a:gridCol w="859447">
                  <a:extLst>
                    <a:ext uri="{9D8B030D-6E8A-4147-A177-3AD203B41FA5}">
                      <a16:colId xmlns:a16="http://schemas.microsoft.com/office/drawing/2014/main" val="3368551282"/>
                    </a:ext>
                  </a:extLst>
                </a:gridCol>
              </a:tblGrid>
              <a:tr h="2299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effectLst/>
                          <a:latin typeface="Gill Sans" panose="020B0604020202020204" charset="0"/>
                        </a:rPr>
                        <a:t>Issue Type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604020202020204" charset="0"/>
                        </a:rPr>
                        <a:t>ID</a:t>
                      </a: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effectLst/>
                          <a:latin typeface="Gill Sans" panose="020B0604020202020204" charset="0"/>
                        </a:rPr>
                        <a:t>Summary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effectLst/>
                          <a:latin typeface="Gill Sans" panose="020B0604020202020204" charset="0"/>
                        </a:rPr>
                        <a:t>Priority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effectLst/>
                          <a:latin typeface="Gill Sans" panose="020B0604020202020204" charset="0"/>
                        </a:rPr>
                        <a:t>Status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effectLst/>
                          <a:latin typeface="Gill Sans" panose="020B0604020202020204" charset="0"/>
                        </a:rPr>
                        <a:t>Story Points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2030520714"/>
                  </a:ext>
                </a:extLst>
              </a:tr>
              <a:tr h="4469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Gill Sans" panose="020B0604020202020204" charset="0"/>
                        </a:rPr>
                        <a:t>Story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sng" strike="noStrike" dirty="0">
                          <a:effectLst/>
                          <a:latin typeface="Gill Sans" panose="020B0604020202020204" charset="0"/>
                          <a:hlinkClick r:id="rId2"/>
                        </a:rPr>
                        <a:t>ONCC-36</a:t>
                      </a:r>
                      <a:endParaRPr lang="en-US" sz="1050" b="0" i="0" u="sng" strike="noStrike" dirty="0">
                        <a:solidFill>
                          <a:srgbClr val="1265BE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  <a:latin typeface="Gill Sans" panose="020B0604020202020204" charset="0"/>
                        </a:rPr>
                        <a:t>As a Guest User, I want to have an option to select C programming language so that I can compile my code written in C language 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Gill Sans" panose="020B0604020202020204" charset="0"/>
                        </a:rPr>
                        <a:t>Highest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Gill Sans" panose="020B0604020202020204" charset="0"/>
                        </a:rPr>
                        <a:t>Done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604020202020204" charset="0"/>
                        </a:rPr>
                        <a:t>22</a:t>
                      </a: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2449588175"/>
                  </a:ext>
                </a:extLst>
              </a:tr>
              <a:tr h="2299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Gill Sans" panose="020B0604020202020204" charset="0"/>
                        </a:rPr>
                        <a:t>Task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sng" strike="noStrike">
                          <a:effectLst/>
                          <a:latin typeface="Gill Sans" panose="020B0604020202020204" charset="0"/>
                          <a:hlinkClick r:id="rId3"/>
                        </a:rPr>
                        <a:t>ONCC-43</a:t>
                      </a:r>
                      <a:endParaRPr lang="en-US" sz="1050" b="0" i="0" u="sng" strike="noStrike">
                        <a:solidFill>
                          <a:srgbClr val="1265BE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  <a:latin typeface="Gill Sans" panose="020B0604020202020204" charset="0"/>
                        </a:rPr>
                        <a:t>Embedding compiler into the web Application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Gill Sans" panose="020B0604020202020204" charset="0"/>
                        </a:rPr>
                        <a:t>Highest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Gill Sans" panose="020B0604020202020204" charset="0"/>
                        </a:rPr>
                        <a:t>Done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604020202020204" charset="0"/>
                        </a:rPr>
                        <a:t>4</a:t>
                      </a: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97693405"/>
                  </a:ext>
                </a:extLst>
              </a:tr>
              <a:tr h="2299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Gill Sans" panose="020B0604020202020204" charset="0"/>
                        </a:rPr>
                        <a:t>Story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sng" strike="noStrike">
                          <a:effectLst/>
                          <a:latin typeface="Gill Sans" panose="020B0604020202020204" charset="0"/>
                          <a:hlinkClick r:id="rId4"/>
                        </a:rPr>
                        <a:t>ONCC-51</a:t>
                      </a:r>
                      <a:endParaRPr lang="en-US" sz="1050" b="0" i="0" u="sng" strike="noStrike">
                        <a:solidFill>
                          <a:srgbClr val="1265BE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  <a:latin typeface="Gill Sans" panose="020B0604020202020204" charset="0"/>
                        </a:rPr>
                        <a:t>As a Guest User, I want to have an option to select C++ programming language so that I can compile my code written in C++ language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604020202020204" charset="0"/>
                        </a:rPr>
                        <a:t>Highest</a:t>
                      </a: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Gill Sans" panose="020B0604020202020204" charset="0"/>
                        </a:rPr>
                        <a:t>Done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604020202020204" charset="0"/>
                        </a:rPr>
                        <a:t>22</a:t>
                      </a: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4011718308"/>
                  </a:ext>
                </a:extLst>
              </a:tr>
              <a:tr h="2299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Gill Sans" panose="020B0604020202020204" charset="0"/>
                        </a:rPr>
                        <a:t>Story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sng" strike="noStrike">
                          <a:effectLst/>
                          <a:latin typeface="Gill Sans" panose="020B0604020202020204" charset="0"/>
                          <a:hlinkClick r:id="rId5"/>
                        </a:rPr>
                        <a:t>ONCC-37</a:t>
                      </a:r>
                      <a:endParaRPr lang="en-US" sz="1050" b="0" i="0" u="sng" strike="noStrike">
                        <a:solidFill>
                          <a:srgbClr val="1265BE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  <a:latin typeface="Gill Sans" panose="020B0604020202020204" charset="0"/>
                        </a:rPr>
                        <a:t>As an Existing User, I want the ability to Save my code so that I can retrieve my saved code whenever required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Gill Sans" panose="020B0604020202020204" charset="0"/>
                        </a:rPr>
                        <a:t>High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Gill Sans" panose="020B0604020202020204" charset="0"/>
                        </a:rPr>
                        <a:t>Done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604020202020204" charset="0"/>
                        </a:rPr>
                        <a:t>6</a:t>
                      </a: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2754717519"/>
                  </a:ext>
                </a:extLst>
              </a:tr>
              <a:tr h="2299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Gill Sans" panose="020B0604020202020204" charset="0"/>
                        </a:rPr>
                        <a:t>Task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sng" strike="noStrike">
                          <a:effectLst/>
                          <a:latin typeface="Gill Sans" panose="020B0604020202020204" charset="0"/>
                          <a:hlinkClick r:id="rId6"/>
                        </a:rPr>
                        <a:t>ONCC-38</a:t>
                      </a:r>
                      <a:endParaRPr lang="en-US" sz="1050" b="0" i="0" u="sng" strike="noStrike">
                        <a:solidFill>
                          <a:srgbClr val="1265BE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  <a:latin typeface="Gill Sans" panose="020B0604020202020204" charset="0"/>
                        </a:rPr>
                        <a:t>Create a table for saving code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Gill Sans" panose="020B0604020202020204" charset="0"/>
                        </a:rPr>
                        <a:t>High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Gill Sans" panose="020B0604020202020204" charset="0"/>
                        </a:rPr>
                        <a:t>Done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604020202020204" charset="0"/>
                        </a:rPr>
                        <a:t>2</a:t>
                      </a: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4163705663"/>
                  </a:ext>
                </a:extLst>
              </a:tr>
              <a:tr h="2299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Gill Sans" panose="020B0604020202020204" charset="0"/>
                        </a:rPr>
                        <a:t>Task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sng" strike="noStrike">
                          <a:effectLst/>
                          <a:latin typeface="Gill Sans" panose="020B0604020202020204" charset="0"/>
                          <a:hlinkClick r:id="rId7"/>
                        </a:rPr>
                        <a:t>ONCC-53</a:t>
                      </a:r>
                      <a:endParaRPr lang="en-US" sz="1050" b="0" i="0" u="sng" strike="noStrike">
                        <a:solidFill>
                          <a:srgbClr val="1265BE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  <a:latin typeface="Gill Sans" panose="020B0604020202020204" charset="0"/>
                        </a:rPr>
                        <a:t>Get the reference of the C++ compiler using python pre-processing module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Gill Sans" panose="020B0604020202020204" charset="0"/>
                        </a:rPr>
                        <a:t>Medium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Gill Sans" panose="020B0604020202020204" charset="0"/>
                        </a:rPr>
                        <a:t>Done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604020202020204" charset="0"/>
                        </a:rPr>
                        <a:t>7</a:t>
                      </a: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3591109728"/>
                  </a:ext>
                </a:extLst>
              </a:tr>
              <a:tr h="2299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604020202020204" charset="0"/>
                        </a:rPr>
                        <a:t>Task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sng" strike="noStrike" dirty="0">
                          <a:solidFill>
                            <a:srgbClr val="1265BE"/>
                          </a:solidFill>
                          <a:effectLst/>
                          <a:latin typeface="Gill Sans" panose="020B0604020202020204" charset="0"/>
                          <a:hlinkClick r:id="rId8"/>
                        </a:rPr>
                        <a:t>ONCC-63</a:t>
                      </a:r>
                      <a:endParaRPr lang="en-US" sz="1050" b="0" i="0" u="sng" strike="noStrike" dirty="0">
                        <a:solidFill>
                          <a:srgbClr val="1265BE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604020202020204" charset="0"/>
                        </a:rPr>
                        <a:t>Make a module to take pre-defined input from user for C++ module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604020202020204" charset="0"/>
                        </a:rPr>
                        <a:t>Medium</a:t>
                      </a: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604020202020204" charset="0"/>
                        </a:rPr>
                        <a:t>Done </a:t>
                      </a: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604020202020204" charset="0"/>
                        </a:rPr>
                        <a:t>7</a:t>
                      </a: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3062720752"/>
                  </a:ext>
                </a:extLst>
              </a:tr>
              <a:tr h="2299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Gill Sans" panose="020B0604020202020204" charset="0"/>
                        </a:rPr>
                        <a:t>Task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sng" strike="noStrike">
                          <a:effectLst/>
                          <a:latin typeface="Gill Sans" panose="020B0604020202020204" charset="0"/>
                          <a:hlinkClick r:id="rId9"/>
                        </a:rPr>
                        <a:t>ONCC-54</a:t>
                      </a:r>
                      <a:endParaRPr lang="en-US" sz="1050" b="0" i="0" u="sng" strike="noStrike">
                        <a:solidFill>
                          <a:srgbClr val="1265BE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  <a:latin typeface="Gill Sans" panose="020B0604020202020204" charset="0"/>
                        </a:rPr>
                        <a:t>Merge C++ language compiler module with Flask web application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Gill Sans" panose="020B0604020202020204" charset="0"/>
                        </a:rPr>
                        <a:t>Medium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Gill Sans" panose="020B0604020202020204" charset="0"/>
                        </a:rPr>
                        <a:t>Done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604020202020204" charset="0"/>
                        </a:rPr>
                        <a:t>5</a:t>
                      </a: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2184081244"/>
                  </a:ext>
                </a:extLst>
              </a:tr>
              <a:tr h="2299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Gill Sans" panose="020B0604020202020204" charset="0"/>
                        </a:rPr>
                        <a:t>Task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sng" strike="noStrike">
                          <a:effectLst/>
                          <a:latin typeface="Gill Sans" panose="020B0604020202020204" charset="0"/>
                          <a:hlinkClick r:id="rId10"/>
                        </a:rPr>
                        <a:t>ONCC-52</a:t>
                      </a:r>
                      <a:endParaRPr lang="en-US" sz="1050" b="0" i="0" u="sng" strike="noStrike">
                        <a:solidFill>
                          <a:srgbClr val="1265BE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  <a:latin typeface="Gill Sans" panose="020B0604020202020204" charset="0"/>
                        </a:rPr>
                        <a:t>Installation of C++ compiler module on system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Gill Sans" panose="020B0604020202020204" charset="0"/>
                        </a:rPr>
                        <a:t>Medium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Gill Sans" panose="020B0604020202020204" charset="0"/>
                        </a:rPr>
                        <a:t>Done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604020202020204" charset="0"/>
                        </a:rPr>
                        <a:t>5</a:t>
                      </a: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566964220"/>
                  </a:ext>
                </a:extLst>
              </a:tr>
              <a:tr h="2299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Gill Sans" panose="020B0604020202020204" charset="0"/>
                        </a:rPr>
                        <a:t>Task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sng" strike="noStrike">
                          <a:effectLst/>
                          <a:latin typeface="Gill Sans" panose="020B0604020202020204" charset="0"/>
                          <a:hlinkClick r:id="rId11"/>
                        </a:rPr>
                        <a:t>ONCC-48</a:t>
                      </a:r>
                      <a:endParaRPr lang="en-US" sz="1050" b="0" i="0" u="sng" strike="noStrike">
                        <a:solidFill>
                          <a:srgbClr val="1265BE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  <a:latin typeface="Gill Sans" panose="020B0604020202020204" charset="0"/>
                        </a:rPr>
                        <a:t>Merge C language compiler module with Flask web application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Gill Sans" panose="020B0604020202020204" charset="0"/>
                        </a:rPr>
                        <a:t>Medium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Gill Sans" panose="020B0604020202020204" charset="0"/>
                        </a:rPr>
                        <a:t>Done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604020202020204" charset="0"/>
                        </a:rPr>
                        <a:t>5</a:t>
                      </a: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3167803202"/>
                  </a:ext>
                </a:extLst>
              </a:tr>
              <a:tr h="2299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Gill Sans" panose="020B0604020202020204" charset="0"/>
                        </a:rPr>
                        <a:t>Task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sng" strike="noStrike">
                          <a:effectLst/>
                          <a:latin typeface="Gill Sans" panose="020B0604020202020204" charset="0"/>
                          <a:hlinkClick r:id="rId12"/>
                        </a:rPr>
                        <a:t>ONCC-46</a:t>
                      </a:r>
                      <a:endParaRPr lang="en-US" sz="1050" b="0" i="0" u="sng" strike="noStrike">
                        <a:solidFill>
                          <a:srgbClr val="1265BE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  <a:latin typeface="Gill Sans" panose="020B0604020202020204" charset="0"/>
                        </a:rPr>
                        <a:t>Update User Manual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Gill Sans" panose="020B0604020202020204" charset="0"/>
                        </a:rPr>
                        <a:t>Medium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Gill Sans" panose="020B0604020202020204" charset="0"/>
                        </a:rPr>
                        <a:t>Done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604020202020204" charset="0"/>
                        </a:rPr>
                        <a:t>3</a:t>
                      </a: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3612351144"/>
                  </a:ext>
                </a:extLst>
              </a:tr>
              <a:tr h="2299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Gill Sans" panose="020B0604020202020204" charset="0"/>
                        </a:rPr>
                        <a:t>Bug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sng" strike="noStrike">
                          <a:effectLst/>
                          <a:latin typeface="Gill Sans" panose="020B0604020202020204" charset="0"/>
                          <a:hlinkClick r:id="rId13"/>
                        </a:rPr>
                        <a:t>ONCC-61</a:t>
                      </a:r>
                      <a:endParaRPr lang="en-US" sz="1050" b="0" i="0" u="sng" strike="noStrike">
                        <a:solidFill>
                          <a:srgbClr val="1265BE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  <a:latin typeface="Gill Sans" panose="020B0604020202020204" charset="0"/>
                        </a:rPr>
                        <a:t>Layout of the HTML page is disrupted after embedding compiler module in flask web application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Gill Sans" panose="020B0604020202020204" charset="0"/>
                        </a:rPr>
                        <a:t>Medium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Gill Sans" panose="020B0604020202020204" charset="0"/>
                        </a:rPr>
                        <a:t>In Progress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604020202020204" charset="0"/>
                        </a:rPr>
                        <a:t>2</a:t>
                      </a: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642399136"/>
                  </a:ext>
                </a:extLst>
              </a:tr>
              <a:tr h="2299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Gill Sans" panose="020B0604020202020204" charset="0"/>
                        </a:rPr>
                        <a:t>Task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sng" strike="noStrike">
                          <a:effectLst/>
                          <a:latin typeface="Gill Sans" panose="020B0604020202020204" charset="0"/>
                          <a:hlinkClick r:id="rId14"/>
                        </a:rPr>
                        <a:t>ONCC-55</a:t>
                      </a:r>
                      <a:endParaRPr lang="en-US" sz="1050" b="0" i="0" u="sng" strike="noStrike">
                        <a:solidFill>
                          <a:srgbClr val="1265BE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  <a:latin typeface="Gill Sans" panose="020B0604020202020204" charset="0"/>
                        </a:rPr>
                        <a:t>Update Wiki page on GitHub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Gill Sans" panose="020B0604020202020204" charset="0"/>
                        </a:rPr>
                        <a:t>Medium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Gill Sans" panose="020B0604020202020204" charset="0"/>
                        </a:rPr>
                        <a:t>Done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604020202020204" charset="0"/>
                        </a:rPr>
                        <a:t>2</a:t>
                      </a: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670774494"/>
                  </a:ext>
                </a:extLst>
              </a:tr>
              <a:tr h="2299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Gill Sans" panose="020B0604020202020204" charset="0"/>
                        </a:rPr>
                        <a:t>Task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sng" strike="noStrike">
                          <a:effectLst/>
                          <a:latin typeface="Gill Sans" panose="020B0604020202020204" charset="0"/>
                          <a:hlinkClick r:id="rId15"/>
                        </a:rPr>
                        <a:t>ONCC-44</a:t>
                      </a:r>
                      <a:endParaRPr lang="en-US" sz="1050" b="0" i="0" u="sng" strike="noStrike">
                        <a:solidFill>
                          <a:srgbClr val="1265BE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  <a:latin typeface="Gill Sans" panose="020B0604020202020204" charset="0"/>
                        </a:rPr>
                        <a:t>Make presentation slides for sprint7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Gill Sans" panose="020B0604020202020204" charset="0"/>
                        </a:rPr>
                        <a:t>Medium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Gill Sans" panose="020B0604020202020204" charset="0"/>
                        </a:rPr>
                        <a:t>Done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604020202020204" charset="0"/>
                        </a:rPr>
                        <a:t>2</a:t>
                      </a: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2425347246"/>
                  </a:ext>
                </a:extLst>
              </a:tr>
              <a:tr h="2299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Gill Sans" panose="020B0604020202020204" charset="0"/>
                        </a:rPr>
                        <a:t>Task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sng" strike="noStrike">
                          <a:effectLst/>
                          <a:latin typeface="Gill Sans" panose="020B0604020202020204" charset="0"/>
                          <a:hlinkClick r:id="rId16"/>
                        </a:rPr>
                        <a:t>ONCC-40</a:t>
                      </a:r>
                      <a:endParaRPr lang="en-US" sz="1050" b="0" i="0" u="sng" strike="noStrike">
                        <a:solidFill>
                          <a:srgbClr val="1265BE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  <a:latin typeface="Gill Sans" panose="020B0604020202020204" charset="0"/>
                        </a:rPr>
                        <a:t>Fetch saved code from database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Gill Sans" panose="020B0604020202020204" charset="0"/>
                        </a:rPr>
                        <a:t>Medium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Gill Sans" panose="020B0604020202020204" charset="0"/>
                        </a:rPr>
                        <a:t>Done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604020202020204" charset="0"/>
                        </a:rPr>
                        <a:t>2</a:t>
                      </a: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667182278"/>
                  </a:ext>
                </a:extLst>
              </a:tr>
              <a:tr h="2299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Gill Sans" panose="020B0604020202020204" charset="0"/>
                        </a:rPr>
                        <a:t>Task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sng" strike="noStrike">
                          <a:effectLst/>
                          <a:latin typeface="Gill Sans" panose="020B0604020202020204" charset="0"/>
                          <a:hlinkClick r:id="rId17"/>
                        </a:rPr>
                        <a:t>ONCC-45</a:t>
                      </a:r>
                      <a:endParaRPr lang="en-US" sz="1050" b="0" i="0" u="sng" strike="noStrike">
                        <a:solidFill>
                          <a:srgbClr val="1265BE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  <a:latin typeface="Gill Sans" panose="020B0604020202020204" charset="0"/>
                        </a:rPr>
                        <a:t>Update technical Paper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Gill Sans" panose="020B0604020202020204" charset="0"/>
                        </a:rPr>
                        <a:t>Medium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Gill Sans" panose="020B0604020202020204" charset="0"/>
                        </a:rPr>
                        <a:t>Done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604020202020204" charset="0"/>
                        </a:rPr>
                        <a:t>1</a:t>
                      </a: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4265215783"/>
                  </a:ext>
                </a:extLst>
              </a:tr>
              <a:tr h="2299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Gill Sans" panose="020B0604020202020204" charset="0"/>
                        </a:rPr>
                        <a:t>Task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sng" strike="noStrike">
                          <a:effectLst/>
                          <a:latin typeface="Gill Sans" panose="020B0604020202020204" charset="0"/>
                          <a:hlinkClick r:id="rId18"/>
                        </a:rPr>
                        <a:t>ONCC-28</a:t>
                      </a:r>
                      <a:endParaRPr lang="en-US" sz="1050" b="0" i="0" u="sng" strike="noStrike">
                        <a:solidFill>
                          <a:srgbClr val="1265BE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  <a:latin typeface="Gill Sans" panose="020B0604020202020204" charset="0"/>
                        </a:rPr>
                        <a:t>Update website design and make it more user friendly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Gill Sans" panose="020B0604020202020204" charset="0"/>
                        </a:rPr>
                        <a:t>Low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Gill Sans" panose="020B0604020202020204" charset="0"/>
                        </a:rPr>
                        <a:t>Done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604020202020204" charset="0"/>
                        </a:rPr>
                        <a:t>3</a:t>
                      </a: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563515373"/>
                  </a:ext>
                </a:extLst>
              </a:tr>
              <a:tr h="2299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Gill Sans" panose="020B0604020202020204" charset="0"/>
                        </a:rPr>
                        <a:t>Task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sng" strike="noStrike">
                          <a:effectLst/>
                          <a:latin typeface="Gill Sans" panose="020B0604020202020204" charset="0"/>
                          <a:hlinkClick r:id="rId19"/>
                        </a:rPr>
                        <a:t>ONCC-39</a:t>
                      </a:r>
                      <a:endParaRPr lang="en-US" sz="1050" b="0" i="0" u="sng" strike="noStrike">
                        <a:solidFill>
                          <a:srgbClr val="1265BE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  <a:latin typeface="Gill Sans" panose="020B0604020202020204" charset="0"/>
                        </a:rPr>
                        <a:t>Update front-end for save feature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latin typeface="Gill Sans" panose="020B0604020202020204" charset="0"/>
                        </a:rPr>
                        <a:t>Low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  <a:latin typeface="Gill Sans" panose="020B0604020202020204" charset="0"/>
                        </a:rPr>
                        <a:t>Done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604020202020204" charset="0"/>
                        </a:rPr>
                        <a:t>2</a:t>
                      </a: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282814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5924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49BD2-BDD4-4676-9182-D6F0DFA16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Committed and Completed Artifacts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C5939C4-0EC8-4575-8171-BB9E4378C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431745"/>
              </p:ext>
            </p:extLst>
          </p:nvPr>
        </p:nvGraphicFramePr>
        <p:xfrm>
          <a:off x="755651" y="1690685"/>
          <a:ext cx="10680699" cy="4802193"/>
        </p:xfrm>
        <a:graphic>
          <a:graphicData uri="http://schemas.openxmlformats.org/drawingml/2006/table">
            <a:tbl>
              <a:tblPr>
                <a:tableStyleId>{AE6CFBF1-50FA-491F-8758-DB05D004C0BB}</a:tableStyleId>
              </a:tblPr>
              <a:tblGrid>
                <a:gridCol w="673099">
                  <a:extLst>
                    <a:ext uri="{9D8B030D-6E8A-4147-A177-3AD203B41FA5}">
                      <a16:colId xmlns:a16="http://schemas.microsoft.com/office/drawing/2014/main" val="2625929995"/>
                    </a:ext>
                  </a:extLst>
                </a:gridCol>
                <a:gridCol w="1753083">
                  <a:extLst>
                    <a:ext uri="{9D8B030D-6E8A-4147-A177-3AD203B41FA5}">
                      <a16:colId xmlns:a16="http://schemas.microsoft.com/office/drawing/2014/main" val="2785651896"/>
                    </a:ext>
                  </a:extLst>
                </a:gridCol>
                <a:gridCol w="2850548">
                  <a:extLst>
                    <a:ext uri="{9D8B030D-6E8A-4147-A177-3AD203B41FA5}">
                      <a16:colId xmlns:a16="http://schemas.microsoft.com/office/drawing/2014/main" val="1553352370"/>
                    </a:ext>
                  </a:extLst>
                </a:gridCol>
                <a:gridCol w="766085">
                  <a:extLst>
                    <a:ext uri="{9D8B030D-6E8A-4147-A177-3AD203B41FA5}">
                      <a16:colId xmlns:a16="http://schemas.microsoft.com/office/drawing/2014/main" val="788615546"/>
                    </a:ext>
                  </a:extLst>
                </a:gridCol>
                <a:gridCol w="864073">
                  <a:extLst>
                    <a:ext uri="{9D8B030D-6E8A-4147-A177-3AD203B41FA5}">
                      <a16:colId xmlns:a16="http://schemas.microsoft.com/office/drawing/2014/main" val="3368551282"/>
                    </a:ext>
                  </a:extLst>
                </a:gridCol>
                <a:gridCol w="819533">
                  <a:extLst>
                    <a:ext uri="{9D8B030D-6E8A-4147-A177-3AD203B41FA5}">
                      <a16:colId xmlns:a16="http://schemas.microsoft.com/office/drawing/2014/main" val="53994437"/>
                    </a:ext>
                  </a:extLst>
                </a:gridCol>
                <a:gridCol w="2120095">
                  <a:extLst>
                    <a:ext uri="{9D8B030D-6E8A-4147-A177-3AD203B41FA5}">
                      <a16:colId xmlns:a16="http://schemas.microsoft.com/office/drawing/2014/main" val="2318830557"/>
                    </a:ext>
                  </a:extLst>
                </a:gridCol>
                <a:gridCol w="834183">
                  <a:extLst>
                    <a:ext uri="{9D8B030D-6E8A-4147-A177-3AD203B41FA5}">
                      <a16:colId xmlns:a16="http://schemas.microsoft.com/office/drawing/2014/main" val="662188141"/>
                    </a:ext>
                  </a:extLst>
                </a:gridCol>
              </a:tblGrid>
              <a:tr h="3578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604020202020204" charset="0"/>
                        </a:rPr>
                        <a:t>ID</a:t>
                      </a: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604020202020204" charset="0"/>
                        </a:rPr>
                        <a:t>User Story</a:t>
                      </a: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604020202020204" charset="0"/>
                        </a:rPr>
                        <a:t>Acceptance Criteria</a:t>
                      </a: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  <a:latin typeface="Gill Sans" panose="020B0604020202020204" charset="0"/>
                        </a:rPr>
                        <a:t>Story Priority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  <a:latin typeface="Gill Sans" panose="020B0604020202020204" charset="0"/>
                        </a:rPr>
                        <a:t>Story Points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604020202020204" charset="0"/>
                        </a:rPr>
                        <a:t>Task ID</a:t>
                      </a: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604020202020204" charset="0"/>
                        </a:rPr>
                        <a:t>Summary</a:t>
                      </a: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604020202020204" charset="0"/>
                        </a:rPr>
                        <a:t>Task Priority</a:t>
                      </a: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2030520714"/>
                  </a:ext>
                </a:extLst>
              </a:tr>
              <a:tr h="532037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100" u="sng" strike="noStrike" dirty="0">
                          <a:effectLst/>
                          <a:latin typeface="Gill Sans" panose="020B0604020202020204" charset="0"/>
                          <a:hlinkClick r:id="rId2"/>
                        </a:rPr>
                        <a:t>ONCC-36</a:t>
                      </a:r>
                      <a:endParaRPr lang="en-US" sz="1100" b="0" i="0" u="sng" strike="noStrike" dirty="0">
                        <a:solidFill>
                          <a:srgbClr val="1265BE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>
                    <a:solidFill>
                      <a:schemeClr val="bg1">
                        <a:lumMod val="65000"/>
                        <a:alpha val="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Gill Sans" panose="020B0604020202020204" charset="0"/>
                        </a:rPr>
                        <a:t>As a Guest User, I want to have an option to select C programming language so that I can compile my code written in C language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>
                    <a:solidFill>
                      <a:schemeClr val="bg1">
                        <a:lumMod val="65000"/>
                        <a:alpha val="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604020202020204" charset="0"/>
                        </a:rPr>
                        <a:t>Given that the Guest User is on the Home Page, when the user select the option for C programming language from drop-down menu, then the user will be able to write and compile code in C language. </a:t>
                      </a:r>
                    </a:p>
                  </a:txBody>
                  <a:tcPr marL="9065" marR="9065" marT="9065" marB="0" anchor="ctr">
                    <a:solidFill>
                      <a:schemeClr val="bg1">
                        <a:lumMod val="65000"/>
                        <a:alpha val="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Gill Sans" panose="020B0604020202020204" charset="0"/>
                        </a:rPr>
                        <a:t>Highest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>
                    <a:solidFill>
                      <a:schemeClr val="bg1">
                        <a:lumMod val="65000"/>
                        <a:alpha val="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604020202020204" charset="0"/>
                        </a:rPr>
                        <a:t>22</a:t>
                      </a:r>
                    </a:p>
                  </a:txBody>
                  <a:tcPr marL="9065" marR="9065" marT="9065" marB="0" anchor="ctr">
                    <a:solidFill>
                      <a:schemeClr val="bg1">
                        <a:lumMod val="6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sng" strike="noStrike" dirty="0">
                          <a:effectLst/>
                          <a:latin typeface="Gill Sans" panose="020B0604020202020204" charset="0"/>
                          <a:hlinkClick r:id="rId3"/>
                        </a:rPr>
                        <a:t>ONCC-23</a:t>
                      </a:r>
                      <a:endParaRPr lang="en-US" sz="1100" b="0" i="0" u="sng" strike="noStrike" dirty="0">
                        <a:solidFill>
                          <a:srgbClr val="1265BE"/>
                        </a:solidFill>
                        <a:effectLst/>
                        <a:latin typeface="Gill Sans" panose="020B0604020202020204" charset="0"/>
                      </a:endParaRPr>
                    </a:p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>
                    <a:solidFill>
                      <a:schemeClr val="bg1">
                        <a:lumMod val="6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Gill Sans" panose="020B0604020202020204" charset="0"/>
                        </a:rPr>
                        <a:t>Installation of C compiler module on system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>
                    <a:solidFill>
                      <a:schemeClr val="bg1">
                        <a:lumMod val="6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604020202020204" charset="0"/>
                        </a:rPr>
                        <a:t>Medium</a:t>
                      </a:r>
                    </a:p>
                  </a:txBody>
                  <a:tcPr marL="9065" marR="9065" marT="9065" marB="0" anchor="ctr">
                    <a:solidFill>
                      <a:schemeClr val="bg1">
                        <a:lumMod val="65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588175"/>
                  </a:ext>
                </a:extLst>
              </a:tr>
              <a:tr h="532037">
                <a:tc vMerge="1">
                  <a:txBody>
                    <a:bodyPr/>
                    <a:lstStyle/>
                    <a:p>
                      <a:pPr algn="ctr" fontAlgn="b"/>
                      <a:endParaRPr lang="en-US" sz="1000" b="0" i="0" u="sng" strike="noStrike" dirty="0">
                        <a:solidFill>
                          <a:srgbClr val="1265BE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sng" strike="noStrike" dirty="0">
                          <a:effectLst/>
                          <a:latin typeface="Gill Sans" panose="020B0604020202020204" charset="0"/>
                          <a:hlinkClick r:id="rId4"/>
                        </a:rPr>
                        <a:t>ONCC-24</a:t>
                      </a:r>
                      <a:endParaRPr lang="en-US" sz="1100" b="0" i="0" u="sng" strike="noStrike" dirty="0">
                        <a:solidFill>
                          <a:srgbClr val="1265BE"/>
                        </a:solidFill>
                        <a:effectLst/>
                        <a:latin typeface="Gill Sans" panose="020B0604020202020204" charset="0"/>
                      </a:endParaRPr>
                    </a:p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>
                    <a:solidFill>
                      <a:schemeClr val="bg1">
                        <a:lumMod val="6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  <a:latin typeface="Gill Sans" panose="020B0604020202020204" charset="0"/>
                        </a:rPr>
                        <a:t>Get the reference of the C compiler using python pre-processing module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>
                    <a:solidFill>
                      <a:schemeClr val="bg1">
                        <a:lumMod val="6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604020202020204" charset="0"/>
                        </a:rPr>
                        <a:t>Highest</a:t>
                      </a:r>
                    </a:p>
                  </a:txBody>
                  <a:tcPr marL="9065" marR="9065" marT="9065" marB="0" anchor="ctr">
                    <a:solidFill>
                      <a:schemeClr val="bg1">
                        <a:lumMod val="65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075869"/>
                  </a:ext>
                </a:extLst>
              </a:tr>
              <a:tr h="358309">
                <a:tc vMerge="1">
                  <a:txBody>
                    <a:bodyPr/>
                    <a:lstStyle/>
                    <a:p>
                      <a:pPr algn="ctr" fontAlgn="b"/>
                      <a:endParaRPr lang="en-US" sz="1000" b="0" i="0" u="sng" strike="noStrike" dirty="0">
                        <a:solidFill>
                          <a:srgbClr val="1265BE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sng" strike="noStrike" dirty="0">
                          <a:effectLst/>
                          <a:latin typeface="Gill Sans" panose="020B0604020202020204" charset="0"/>
                          <a:hlinkClick r:id="rId5"/>
                        </a:rPr>
                        <a:t>ONCC-25</a:t>
                      </a:r>
                      <a:endParaRPr lang="en-US" sz="1100" b="0" i="0" u="sng" strike="noStrike" dirty="0">
                        <a:solidFill>
                          <a:srgbClr val="1265BE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Gill Sans" panose="020B0604020202020204" charset="0"/>
                        </a:rPr>
                        <a:t>Make a module to take pre-defined input from user for C module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604020202020204" charset="0"/>
                        </a:rPr>
                        <a:t>Medium</a:t>
                      </a:r>
                    </a:p>
                  </a:txBody>
                  <a:tcPr marL="9065" marR="9065" marT="9065" marB="0" anchor="ctr">
                    <a:solidFill>
                      <a:schemeClr val="bg1">
                        <a:lumMod val="65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387835"/>
                  </a:ext>
                </a:extLst>
              </a:tr>
              <a:tr h="358309">
                <a:tc vMerge="1">
                  <a:txBody>
                    <a:bodyPr/>
                    <a:lstStyle/>
                    <a:p>
                      <a:pPr algn="ctr" fontAlgn="b"/>
                      <a:endParaRPr lang="en-US" sz="1000" b="0" i="0" u="sng" strike="noStrike" dirty="0">
                        <a:solidFill>
                          <a:srgbClr val="1265BE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dirty="0">
                          <a:latin typeface="Gill Sans" panose="020B0604020202020204" charset="0"/>
                          <a:hlinkClick r:id="rId6"/>
                        </a:rPr>
                        <a:t>ONCC-48</a:t>
                      </a:r>
                      <a:endParaRPr lang="en-US" sz="1100" dirty="0">
                        <a:latin typeface="Gill Sans" panose="020B060402020202020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dirty="0">
                          <a:latin typeface="Gill Sans" panose="020B0604020202020204" charset="0"/>
                        </a:rPr>
                        <a:t>Merge C language compiler module with Flask web application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604020202020204" charset="0"/>
                        </a:rPr>
                        <a:t>Medium</a:t>
                      </a:r>
                    </a:p>
                  </a:txBody>
                  <a:tcPr marL="9065" marR="9065" marT="9065" marB="0" anchor="ctr">
                    <a:solidFill>
                      <a:schemeClr val="bg1">
                        <a:lumMod val="65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965004"/>
                  </a:ext>
                </a:extLst>
              </a:tr>
              <a:tr h="357832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100" u="sng" strike="noStrike" dirty="0">
                          <a:effectLst/>
                          <a:latin typeface="Gill Sans" panose="020B0604020202020204" charset="0"/>
                          <a:hlinkClick r:id="rId7"/>
                        </a:rPr>
                        <a:t>ONCC-51</a:t>
                      </a:r>
                      <a:endParaRPr lang="en-US" sz="1100" b="0" i="0" u="sng" strike="noStrike" dirty="0">
                        <a:solidFill>
                          <a:srgbClr val="1265BE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 rowSpan="4"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Gill Sans" panose="020B0604020202020204" charset="0"/>
                        </a:rPr>
                        <a:t>As a Guest User, I want to have an option to select C++ programming language so that I can compile my code written in C++ language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604020202020204" charset="0"/>
                        </a:rPr>
                        <a:t>Given that the Guest User is on the Home Page, when the user select the option for C++ programming language from drop-down menu, then the user will be able to write and compile code in C++ language. </a:t>
                      </a:r>
                    </a:p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604020202020204" charset="0"/>
                        </a:rPr>
                        <a:t>Highest</a:t>
                      </a:r>
                    </a:p>
                  </a:txBody>
                  <a:tcPr marL="9065" marR="9065" marT="9065" marB="0" anchor="ctr"/>
                </a:tc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604020202020204" charset="0"/>
                        </a:rPr>
                        <a:t>22</a:t>
                      </a: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sng" strike="noStrike" dirty="0">
                          <a:effectLst/>
                          <a:latin typeface="Gill Sans" panose="020B0604020202020204" charset="0"/>
                          <a:hlinkClick r:id="rId8"/>
                        </a:rPr>
                        <a:t>ONCC-52</a:t>
                      </a:r>
                      <a:endParaRPr lang="en-US" sz="1100" b="0" i="0" u="sng" strike="noStrike" dirty="0">
                        <a:solidFill>
                          <a:srgbClr val="1265BE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Gill Sans" panose="020B0604020202020204" charset="0"/>
                        </a:rPr>
                        <a:t>Installation of C++ compiler module on system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Gill Sans" panose="020B0604020202020204" charset="0"/>
                        </a:rPr>
                        <a:t>Medium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3557934673"/>
                  </a:ext>
                </a:extLst>
              </a:tr>
              <a:tr h="3424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sng" strike="noStrike" dirty="0">
                          <a:solidFill>
                            <a:srgbClr val="1265BE"/>
                          </a:solidFill>
                          <a:effectLst/>
                          <a:latin typeface="Gill Sans" panose="020B0604020202020204" charset="0"/>
                          <a:hlinkClick r:id="rId9"/>
                        </a:rPr>
                        <a:t>ONCC-63</a:t>
                      </a:r>
                      <a:endParaRPr lang="en-US" sz="1050" b="0" i="0" u="sng" strike="noStrike" dirty="0">
                        <a:solidFill>
                          <a:srgbClr val="1265BE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604020202020204" charset="0"/>
                        </a:rPr>
                        <a:t>Make a module to take pre-defined input from user for C++ module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604020202020204" charset="0"/>
                        </a:rPr>
                        <a:t>Medium</a:t>
                      </a: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067849756"/>
                  </a:ext>
                </a:extLst>
              </a:tr>
              <a:tr h="532037">
                <a:tc vMerge="1">
                  <a:txBody>
                    <a:bodyPr/>
                    <a:lstStyle/>
                    <a:p>
                      <a:pPr algn="ctr" fontAlgn="b"/>
                      <a:endParaRPr lang="en-US" sz="1000" b="0" i="0" u="sng" strike="noStrike" dirty="0">
                        <a:solidFill>
                          <a:srgbClr val="1265BE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sng" strike="noStrike" dirty="0">
                          <a:effectLst/>
                          <a:latin typeface="Gill Sans" panose="020B0604020202020204" charset="0"/>
                          <a:hlinkClick r:id="rId10"/>
                        </a:rPr>
                        <a:t>ONCC-53</a:t>
                      </a:r>
                      <a:endParaRPr lang="en-US" sz="1100" b="0" i="0" u="sng" strike="noStrike" dirty="0">
                        <a:solidFill>
                          <a:srgbClr val="1265BE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Gill Sans" panose="020B0604020202020204" charset="0"/>
                        </a:rPr>
                        <a:t>Get the reference of the C++ compiler using python pre-processing module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Gill Sans" panose="020B0604020202020204" charset="0"/>
                        </a:rPr>
                        <a:t>Medium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2960851987"/>
                  </a:ext>
                </a:extLst>
              </a:tr>
              <a:tr h="357832">
                <a:tc vMerge="1">
                  <a:txBody>
                    <a:bodyPr/>
                    <a:lstStyle/>
                    <a:p>
                      <a:pPr algn="ctr" fontAlgn="b"/>
                      <a:endParaRPr lang="en-US" sz="1000" b="0" i="0" u="sng" strike="noStrike" dirty="0">
                        <a:solidFill>
                          <a:srgbClr val="1265BE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sng" strike="noStrike" dirty="0">
                          <a:effectLst/>
                          <a:latin typeface="Gill Sans" panose="020B0604020202020204" charset="0"/>
                          <a:hlinkClick r:id="rId11"/>
                        </a:rPr>
                        <a:t>ONCC-54</a:t>
                      </a:r>
                      <a:endParaRPr lang="en-US" sz="1100" b="0" i="0" u="sng" strike="noStrike" dirty="0">
                        <a:solidFill>
                          <a:srgbClr val="1265BE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Gill Sans" panose="020B0604020202020204" charset="0"/>
                        </a:rPr>
                        <a:t>Merge C++ language compiler module with Flask web application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Gill Sans" panose="020B0604020202020204" charset="0"/>
                        </a:rPr>
                        <a:t>Medium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3399139941"/>
                  </a:ext>
                </a:extLst>
              </a:tr>
              <a:tr h="357832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1100" u="sng" strike="noStrike" dirty="0">
                          <a:effectLst/>
                          <a:latin typeface="Gill Sans" panose="020B0604020202020204" charset="0"/>
                          <a:hlinkClick r:id="rId12"/>
                        </a:rPr>
                        <a:t>ONCC-37</a:t>
                      </a:r>
                      <a:endParaRPr lang="en-US" sz="1100" b="0" i="0" u="sng" strike="noStrike" dirty="0">
                        <a:solidFill>
                          <a:srgbClr val="1265BE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 rowSpan="3"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Gill Sans" panose="020B0604020202020204" charset="0"/>
                        </a:rPr>
                        <a:t>As an Existing User, I want the ability to Save my code so that I can retrieve my saved code whenever required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 rowSpan="3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604020202020204" charset="0"/>
                        </a:rPr>
                        <a:t>Given that the Existing User is on the Home Page, the user will be able to save code after clicking on “Save” button.</a:t>
                      </a:r>
                    </a:p>
                  </a:txBody>
                  <a:tcPr marL="9065" marR="9065" marT="9065" marB="0" anchor="ctr"/>
                </a:tc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Gill Sans" panose="020B0604020202020204" charset="0"/>
                        </a:rPr>
                        <a:t>High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" panose="020B0604020202020204" charset="0"/>
                        </a:rPr>
                        <a:t>6</a:t>
                      </a: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sng" strike="noStrike" dirty="0">
                          <a:effectLst/>
                          <a:latin typeface="Gill Sans" panose="020B0604020202020204" charset="0"/>
                          <a:hlinkClick r:id="rId13"/>
                        </a:rPr>
                        <a:t>ONCC-40</a:t>
                      </a:r>
                      <a:endParaRPr lang="en-US" sz="1100" b="0" i="0" u="sng" strike="noStrike" dirty="0">
                        <a:solidFill>
                          <a:srgbClr val="1265BE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Gill Sans" panose="020B0604020202020204" charset="0"/>
                        </a:rPr>
                        <a:t>Fetch saved code from database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Gill Sans" panose="020B0604020202020204" charset="0"/>
                        </a:rPr>
                        <a:t>Medium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1752815749"/>
                  </a:ext>
                </a:extLst>
              </a:tr>
              <a:tr h="357832">
                <a:tc vMerge="1">
                  <a:txBody>
                    <a:bodyPr/>
                    <a:lstStyle/>
                    <a:p>
                      <a:pPr algn="ctr" fontAlgn="b"/>
                      <a:endParaRPr lang="en-US" sz="1000" b="0" i="0" u="sng" strike="noStrike" dirty="0">
                        <a:solidFill>
                          <a:srgbClr val="1265BE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sng" strike="noStrike" dirty="0">
                          <a:effectLst/>
                          <a:latin typeface="Gill Sans" panose="020B0604020202020204" charset="0"/>
                          <a:hlinkClick r:id="rId14"/>
                        </a:rPr>
                        <a:t>ONCC-38</a:t>
                      </a:r>
                      <a:endParaRPr lang="en-US" sz="1100" b="0" i="0" u="sng" strike="noStrike" dirty="0">
                        <a:solidFill>
                          <a:srgbClr val="1265BE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Gill Sans" panose="020B0604020202020204" charset="0"/>
                        </a:rPr>
                        <a:t>Create a table for saving code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Gill Sans" panose="020B0604020202020204" charset="0"/>
                        </a:rPr>
                        <a:t>High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2615382247"/>
                  </a:ext>
                </a:extLst>
              </a:tr>
              <a:tr h="357832">
                <a:tc vMerge="1">
                  <a:txBody>
                    <a:bodyPr/>
                    <a:lstStyle/>
                    <a:p>
                      <a:pPr algn="ctr" fontAlgn="b"/>
                      <a:endParaRPr lang="en-US" sz="1000" b="0" i="0" u="sng" strike="noStrike" dirty="0">
                        <a:solidFill>
                          <a:srgbClr val="1265BE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sng" strike="noStrike" dirty="0">
                          <a:effectLst/>
                          <a:latin typeface="Gill Sans" panose="020B0604020202020204" charset="0"/>
                          <a:hlinkClick r:id="rId15"/>
                        </a:rPr>
                        <a:t>ONCC-39</a:t>
                      </a:r>
                      <a:endParaRPr lang="en-US" sz="1100" b="0" i="0" u="sng" strike="noStrike" dirty="0">
                        <a:solidFill>
                          <a:srgbClr val="1265BE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Gill Sans" panose="020B0604020202020204" charset="0"/>
                        </a:rPr>
                        <a:t>Update front-end for save feature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Gill Sans" panose="020B0604020202020204" charset="0"/>
                        </a:rPr>
                        <a:t>Low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9065" marR="9065" marT="9065" marB="0" anchor="ctr"/>
                </a:tc>
                <a:extLst>
                  <a:ext uri="{0D108BD9-81ED-4DB2-BD59-A6C34878D82A}">
                    <a16:rowId xmlns:a16="http://schemas.microsoft.com/office/drawing/2014/main" val="2336375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3536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CF738-E178-4810-A865-4FEE1919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70BF1C7-E82A-42E7-B645-2C932720FB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429733"/>
              </p:ext>
            </p:extLst>
          </p:nvPr>
        </p:nvGraphicFramePr>
        <p:xfrm>
          <a:off x="777240" y="1690687"/>
          <a:ext cx="10659109" cy="4802189"/>
        </p:xfrm>
        <a:graphic>
          <a:graphicData uri="http://schemas.openxmlformats.org/drawingml/2006/table">
            <a:tbl>
              <a:tblPr>
                <a:tableStyleId>{AE6CFBF1-50FA-491F-8758-DB05D004C0BB}</a:tableStyleId>
              </a:tblPr>
              <a:tblGrid>
                <a:gridCol w="956310">
                  <a:extLst>
                    <a:ext uri="{9D8B030D-6E8A-4147-A177-3AD203B41FA5}">
                      <a16:colId xmlns:a16="http://schemas.microsoft.com/office/drawing/2014/main" val="1130032004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3271809766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1465107313"/>
                    </a:ext>
                  </a:extLst>
                </a:gridCol>
                <a:gridCol w="1695450">
                  <a:extLst>
                    <a:ext uri="{9D8B030D-6E8A-4147-A177-3AD203B41FA5}">
                      <a16:colId xmlns:a16="http://schemas.microsoft.com/office/drawing/2014/main" val="3203834994"/>
                    </a:ext>
                  </a:extLst>
                </a:gridCol>
                <a:gridCol w="2219325">
                  <a:extLst>
                    <a:ext uri="{9D8B030D-6E8A-4147-A177-3AD203B41FA5}">
                      <a16:colId xmlns:a16="http://schemas.microsoft.com/office/drawing/2014/main" val="3531043058"/>
                    </a:ext>
                  </a:extLst>
                </a:gridCol>
                <a:gridCol w="2085975">
                  <a:extLst>
                    <a:ext uri="{9D8B030D-6E8A-4147-A177-3AD203B41FA5}">
                      <a16:colId xmlns:a16="http://schemas.microsoft.com/office/drawing/2014/main" val="2763147077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3202370115"/>
                    </a:ext>
                  </a:extLst>
                </a:gridCol>
                <a:gridCol w="482599">
                  <a:extLst>
                    <a:ext uri="{9D8B030D-6E8A-4147-A177-3AD203B41FA5}">
                      <a16:colId xmlns:a16="http://schemas.microsoft.com/office/drawing/2014/main" val="2464722820"/>
                    </a:ext>
                  </a:extLst>
                </a:gridCol>
              </a:tblGrid>
              <a:tr h="20831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u="none" strike="noStrike">
                          <a:effectLst/>
                          <a:latin typeface="Gill Sans" panose="020B0604020202020204" charset="0"/>
                        </a:rPr>
                        <a:t>Test Cases for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u="none" strike="noStrike">
                          <a:effectLst/>
                          <a:latin typeface="Gill Sans" panose="020B0604020202020204" charset="0"/>
                        </a:rPr>
                        <a:t>Story ID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u="none" strike="noStrike">
                          <a:effectLst/>
                          <a:latin typeface="Gill Sans" panose="020B0604020202020204" charset="0"/>
                        </a:rPr>
                        <a:t>Steps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u="none" strike="noStrike">
                          <a:effectLst/>
                          <a:latin typeface="Gill Sans" panose="020B0604020202020204" charset="0"/>
                        </a:rPr>
                        <a:t>Test Cases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u="none" strike="noStrike">
                          <a:effectLst/>
                          <a:latin typeface="Gill Sans" panose="020B0604020202020204" charset="0"/>
                        </a:rPr>
                        <a:t>Test Data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u="none" strike="noStrike">
                          <a:effectLst/>
                          <a:latin typeface="Gill Sans" panose="020B0604020202020204" charset="0"/>
                        </a:rPr>
                        <a:t>Expected Results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u="none" strike="noStrike">
                          <a:effectLst/>
                          <a:latin typeface="Gill Sans" panose="020B0604020202020204" charset="0"/>
                        </a:rPr>
                        <a:t>Actual Results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u="none" strike="noStrike" dirty="0">
                          <a:effectLst/>
                          <a:latin typeface="Gill Sans" panose="020B0604020202020204" charset="0"/>
                        </a:rPr>
                        <a:t>Status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extLst>
                  <a:ext uri="{0D108BD9-81ED-4DB2-BD59-A6C34878D82A}">
                    <a16:rowId xmlns:a16="http://schemas.microsoft.com/office/drawing/2014/main" val="710486534"/>
                  </a:ext>
                </a:extLst>
              </a:tr>
              <a:tr h="408844">
                <a:tc rowSpan="8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  <a:latin typeface="Gill Sans" panose="020B0604020202020204" charset="0"/>
                        </a:rPr>
                        <a:t>Compiler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 rowSpan="8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  <a:latin typeface="Gill Sans" panose="020B0604020202020204" charset="0"/>
                          <a:hlinkClick r:id="rId2"/>
                        </a:rPr>
                        <a:t>ONCC 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  <a:latin typeface="Gill Sans" panose="020B0604020202020204" charset="0"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  <a:latin typeface="Gill Sans" panose="020B0604020202020204" charset="0"/>
                        </a:rPr>
                        <a:t>Writing and compiling the code in C language.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  <a:latin typeface="Gill Sans" panose="020B0604020202020204" charset="0"/>
                        </a:rPr>
                        <a:t>Enters the code in C language and click on Run button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  <a:latin typeface="Gill Sans" panose="020B0604020202020204" charset="0"/>
                        </a:rPr>
                        <a:t>Code should be compiled successfully and get the desired output or errors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  <a:latin typeface="Gill Sans" panose="020B0604020202020204" charset="0"/>
                        </a:rPr>
                        <a:t>Code should be compiled successfully and get the desired output or errors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  <a:latin typeface="Gill Sans" panose="020B0604020202020204" charset="0"/>
                        </a:rPr>
                        <a:t>PASS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extLst>
                  <a:ext uri="{0D108BD9-81ED-4DB2-BD59-A6C34878D82A}">
                    <a16:rowId xmlns:a16="http://schemas.microsoft.com/office/drawing/2014/main" val="207318264"/>
                  </a:ext>
                </a:extLst>
              </a:tr>
              <a:tr h="4088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  <a:latin typeface="Gill Sans" panose="020B0604020202020204" charset="0"/>
                        </a:rPr>
                        <a:t>Enters the code in C language and click on Run button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  <a:latin typeface="Gill Sans" panose="020B0604020202020204" charset="0"/>
                        </a:rPr>
                        <a:t>Code is not successfully compiled and shows error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  <a:latin typeface="Gill Sans" panose="020B0604020202020204" charset="0"/>
                        </a:rPr>
                        <a:t>Code Returns Appropriate Error in the error list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  <a:latin typeface="Gill Sans" panose="020B0604020202020204" charset="0"/>
                        </a:rPr>
                        <a:t>PASS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extLst>
                  <a:ext uri="{0D108BD9-81ED-4DB2-BD59-A6C34878D82A}">
                    <a16:rowId xmlns:a16="http://schemas.microsoft.com/office/drawing/2014/main" val="1203594194"/>
                  </a:ext>
                </a:extLst>
              </a:tr>
              <a:tr h="4088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  <a:latin typeface="Gill Sans" panose="020B0604020202020204" charset="0"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  <a:latin typeface="Gill Sans" panose="020B0604020202020204" charset="0"/>
                        </a:rPr>
                        <a:t>Compiling empty code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  <a:latin typeface="Gill Sans" panose="020B0604020202020204" charset="0"/>
                        </a:rPr>
                        <a:t>Click on Run button without writing code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  <a:latin typeface="Gill Sans" panose="020B0604020202020204" charset="0"/>
                        </a:rPr>
                        <a:t>Will show error for empty code in error field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  <a:latin typeface="Gill Sans" panose="020B0604020202020204" charset="0"/>
                        </a:rPr>
                        <a:t>Shows Empty Code message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  <a:latin typeface="Gill Sans" panose="020B0604020202020204" charset="0"/>
                        </a:rPr>
                        <a:t>PASS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extLst>
                  <a:ext uri="{0D108BD9-81ED-4DB2-BD59-A6C34878D82A}">
                    <a16:rowId xmlns:a16="http://schemas.microsoft.com/office/drawing/2014/main" val="469297236"/>
                  </a:ext>
                </a:extLst>
              </a:tr>
              <a:tr h="4088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  <a:latin typeface="Gill Sans" panose="020B0604020202020204" charset="0"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  <a:latin typeface="Gill Sans" panose="020B0604020202020204" charset="0"/>
                        </a:rPr>
                        <a:t>Running test code in python pre-processing module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  <a:latin typeface="Gill Sans" panose="020B0604020202020204" charset="0"/>
                        </a:rPr>
                        <a:t>Entering C code in pre-processing module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  <a:latin typeface="Gill Sans" panose="020B0604020202020204" charset="0"/>
                        </a:rPr>
                        <a:t>Getting desired output in String variable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  <a:latin typeface="Gill Sans" panose="020B0604020202020204" charset="0"/>
                        </a:rPr>
                        <a:t>Got output in the String variable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  <a:latin typeface="Gill Sans" panose="020B0604020202020204" charset="0"/>
                        </a:rPr>
                        <a:t>PASS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extLst>
                  <a:ext uri="{0D108BD9-81ED-4DB2-BD59-A6C34878D82A}">
                    <a16:rowId xmlns:a16="http://schemas.microsoft.com/office/drawing/2014/main" val="4080255588"/>
                  </a:ext>
                </a:extLst>
              </a:tr>
              <a:tr h="4088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  <a:latin typeface="Gill Sans" panose="020B0604020202020204" charset="0"/>
                        </a:rPr>
                        <a:t>Entering C code in pre-processing module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  <a:latin typeface="Gill Sans" panose="020B0604020202020204" charset="0"/>
                        </a:rPr>
                        <a:t>Getting expected error in Error variable if code is wrong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  <a:latin typeface="Gill Sans" panose="020B0604020202020204" charset="0"/>
                        </a:rPr>
                        <a:t>Got desired error in the Error variable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  <a:latin typeface="Gill Sans" panose="020B0604020202020204" charset="0"/>
                        </a:rPr>
                        <a:t>PASS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extLst>
                  <a:ext uri="{0D108BD9-81ED-4DB2-BD59-A6C34878D82A}">
                    <a16:rowId xmlns:a16="http://schemas.microsoft.com/office/drawing/2014/main" val="642331948"/>
                  </a:ext>
                </a:extLst>
              </a:tr>
              <a:tr h="4088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  <a:latin typeface="Gill Sans" panose="020B0604020202020204" charset="0"/>
                        </a:rPr>
                        <a:t>Entering C code in pre-processing module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  <a:latin typeface="Gill Sans" panose="020B0604020202020204" charset="0"/>
                        </a:rPr>
                        <a:t>Entering Predefined Input for the code to compile with input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  <a:latin typeface="Gill Sans" panose="020B0604020202020204" charset="0"/>
                        </a:rPr>
                        <a:t>Accepting input for written code and compiling with the input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  <a:latin typeface="Gill Sans" panose="020B0604020202020204" charset="0"/>
                        </a:rPr>
                        <a:t>PASS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extLst>
                  <a:ext uri="{0D108BD9-81ED-4DB2-BD59-A6C34878D82A}">
                    <a16:rowId xmlns:a16="http://schemas.microsoft.com/office/drawing/2014/main" val="499464799"/>
                  </a:ext>
                </a:extLst>
              </a:tr>
              <a:tr h="6093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  <a:latin typeface="Gill Sans" panose="020B0604020202020204" charset="0"/>
                        </a:rPr>
                        <a:t>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  <a:latin typeface="Gill Sans" panose="020B0604020202020204" charset="0"/>
                        </a:rPr>
                        <a:t>Entering Predefined input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  <a:latin typeface="Gill Sans" panose="020B0604020202020204" charset="0"/>
                        </a:rPr>
                        <a:t>Entering input in the input field for the compilation of code with input parameter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  <a:latin typeface="Gill Sans" panose="020B0604020202020204" charset="0"/>
                        </a:rPr>
                        <a:t>Taking input from input field and adding it into the code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  <a:latin typeface="Gill Sans" panose="020B0604020202020204" charset="0"/>
                        </a:rPr>
                        <a:t>Predefined Input was taken from the code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  <a:latin typeface="Gill Sans" panose="020B0604020202020204" charset="0"/>
                        </a:rPr>
                        <a:t>PASS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extLst>
                  <a:ext uri="{0D108BD9-81ED-4DB2-BD59-A6C34878D82A}">
                    <a16:rowId xmlns:a16="http://schemas.microsoft.com/office/drawing/2014/main" val="3516255437"/>
                  </a:ext>
                </a:extLst>
              </a:tr>
              <a:tr h="6093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  <a:latin typeface="Gill Sans" panose="020B0604020202020204" charset="0"/>
                        </a:rPr>
                        <a:t>Entering input in the input field for the compilation of code with input parameter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  <a:latin typeface="Gill Sans" panose="020B0604020202020204" charset="0"/>
                        </a:rPr>
                        <a:t>Showing input missing when the field is empty when required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  <a:latin typeface="Gill Sans" panose="020B0604020202020204" charset="0"/>
                        </a:rPr>
                        <a:t>No Output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  <a:latin typeface="Gill Sans" panose="020B0604020202020204" charset="0"/>
                        </a:rPr>
                        <a:t>FAIL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extLst>
                  <a:ext uri="{0D108BD9-81ED-4DB2-BD59-A6C34878D82A}">
                    <a16:rowId xmlns:a16="http://schemas.microsoft.com/office/drawing/2014/main" val="1120182259"/>
                  </a:ext>
                </a:extLst>
              </a:tr>
              <a:tr h="478108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  <a:latin typeface="Gill Sans" panose="020B0604020202020204" charset="0"/>
                        </a:rPr>
                        <a:t>Save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000" u="sng" strike="noStrike" dirty="0">
                          <a:effectLst/>
                          <a:latin typeface="Gill Sans" panose="020B0604020202020204" charset="0"/>
                          <a:hlinkClick r:id="rId3"/>
                        </a:rPr>
                        <a:t>ONCC-37</a:t>
                      </a:r>
                      <a:endParaRPr lang="en-US" sz="1000" b="0" i="0" u="sng" strike="noStrike" dirty="0">
                        <a:solidFill>
                          <a:srgbClr val="1265BE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  <a:latin typeface="Gill Sans" panose="020B0604020202020204" charset="0"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  <a:latin typeface="Gill Sans" panose="020B0604020202020204" charset="0"/>
                        </a:rPr>
                        <a:t>Saving Code in Database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  <a:latin typeface="Gill Sans" panose="020B0604020202020204" charset="0"/>
                        </a:rPr>
                        <a:t>Code Written in the Code Area and clicking the save button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  <a:latin typeface="Gill Sans" panose="020B0604020202020204" charset="0"/>
                        </a:rPr>
                        <a:t>Code must be saved in the database and should display the title in the saved area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  <a:latin typeface="Gill Sans" panose="020B0604020202020204" charset="0"/>
                        </a:rPr>
                        <a:t>Code is  getting stored in the database and it is displayed in the saved area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  <a:latin typeface="Gill Sans" panose="020B0604020202020204" charset="0"/>
                        </a:rPr>
                        <a:t>PASS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extLst>
                  <a:ext uri="{0D108BD9-81ED-4DB2-BD59-A6C34878D82A}">
                    <a16:rowId xmlns:a16="http://schemas.microsoft.com/office/drawing/2014/main" val="3136810426"/>
                  </a:ext>
                </a:extLst>
              </a:tr>
              <a:tr h="4439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  <a:latin typeface="Gill Sans" panose="020B0604020202020204" charset="0"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  <a:latin typeface="Gill Sans" panose="020B0604020202020204" charset="0"/>
                        </a:rPr>
                        <a:t>Saving Code in Database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  <a:latin typeface="Gill Sans" panose="020B0604020202020204" charset="0"/>
                        </a:rPr>
                        <a:t>Empty code is stored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  <a:latin typeface="Gill Sans" panose="020B0604020202020204" charset="0"/>
                        </a:rPr>
                        <a:t>It should pop up the message that code is empty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  <a:latin typeface="Gill Sans" panose="020B0604020202020204" charset="0"/>
                        </a:rPr>
                        <a:t>When clicked on the save with empty code it shows that code is empty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  <a:latin typeface="Gill Sans" panose="020B0604020202020204" charset="0"/>
                        </a:rPr>
                        <a:t>FAIL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extLst>
                  <a:ext uri="{0D108BD9-81ED-4DB2-BD59-A6C34878D82A}">
                    <a16:rowId xmlns:a16="http://schemas.microsoft.com/office/drawing/2014/main" val="36091578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1139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CF738-E178-4810-A865-4FEE1919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Cases Continued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70BF1C7-E82A-42E7-B645-2C932720FB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144677"/>
              </p:ext>
            </p:extLst>
          </p:nvPr>
        </p:nvGraphicFramePr>
        <p:xfrm>
          <a:off x="777240" y="1690687"/>
          <a:ext cx="10659109" cy="4804434"/>
        </p:xfrm>
        <a:graphic>
          <a:graphicData uri="http://schemas.openxmlformats.org/drawingml/2006/table">
            <a:tbl>
              <a:tblPr>
                <a:tableStyleId>{AE6CFBF1-50FA-491F-8758-DB05D004C0BB}</a:tableStyleId>
              </a:tblPr>
              <a:tblGrid>
                <a:gridCol w="956310">
                  <a:extLst>
                    <a:ext uri="{9D8B030D-6E8A-4147-A177-3AD203B41FA5}">
                      <a16:colId xmlns:a16="http://schemas.microsoft.com/office/drawing/2014/main" val="1130032004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3271809766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1465107313"/>
                    </a:ext>
                  </a:extLst>
                </a:gridCol>
                <a:gridCol w="1695450">
                  <a:extLst>
                    <a:ext uri="{9D8B030D-6E8A-4147-A177-3AD203B41FA5}">
                      <a16:colId xmlns:a16="http://schemas.microsoft.com/office/drawing/2014/main" val="3203834994"/>
                    </a:ext>
                  </a:extLst>
                </a:gridCol>
                <a:gridCol w="2219325">
                  <a:extLst>
                    <a:ext uri="{9D8B030D-6E8A-4147-A177-3AD203B41FA5}">
                      <a16:colId xmlns:a16="http://schemas.microsoft.com/office/drawing/2014/main" val="3531043058"/>
                    </a:ext>
                  </a:extLst>
                </a:gridCol>
                <a:gridCol w="2085975">
                  <a:extLst>
                    <a:ext uri="{9D8B030D-6E8A-4147-A177-3AD203B41FA5}">
                      <a16:colId xmlns:a16="http://schemas.microsoft.com/office/drawing/2014/main" val="2763147077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3202370115"/>
                    </a:ext>
                  </a:extLst>
                </a:gridCol>
                <a:gridCol w="482599">
                  <a:extLst>
                    <a:ext uri="{9D8B030D-6E8A-4147-A177-3AD203B41FA5}">
                      <a16:colId xmlns:a16="http://schemas.microsoft.com/office/drawing/2014/main" val="2464722820"/>
                    </a:ext>
                  </a:extLst>
                </a:gridCol>
              </a:tblGrid>
              <a:tr h="2578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u="none" strike="noStrike">
                          <a:effectLst/>
                          <a:latin typeface="Gill Sans" panose="020B0604020202020204" charset="0"/>
                        </a:rPr>
                        <a:t>Test Cases for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u="none" strike="noStrike">
                          <a:effectLst/>
                          <a:latin typeface="Gill Sans" panose="020B0604020202020204" charset="0"/>
                        </a:rPr>
                        <a:t>Story ID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u="none" strike="noStrike">
                          <a:effectLst/>
                          <a:latin typeface="Gill Sans" panose="020B0604020202020204" charset="0"/>
                        </a:rPr>
                        <a:t>Steps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u="none" strike="noStrike">
                          <a:effectLst/>
                          <a:latin typeface="Gill Sans" panose="020B0604020202020204" charset="0"/>
                        </a:rPr>
                        <a:t>Test Cases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u="none" strike="noStrike">
                          <a:effectLst/>
                          <a:latin typeface="Gill Sans" panose="020B0604020202020204" charset="0"/>
                        </a:rPr>
                        <a:t>Test Data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u="none" strike="noStrike">
                          <a:effectLst/>
                          <a:latin typeface="Gill Sans" panose="020B0604020202020204" charset="0"/>
                        </a:rPr>
                        <a:t>Expected Results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u="none" strike="noStrike">
                          <a:effectLst/>
                          <a:latin typeface="Gill Sans" panose="020B0604020202020204" charset="0"/>
                        </a:rPr>
                        <a:t>Actual Results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u="none" strike="noStrike" dirty="0">
                          <a:effectLst/>
                          <a:latin typeface="Gill Sans" panose="020B0604020202020204" charset="0"/>
                        </a:rPr>
                        <a:t>Status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extLst>
                  <a:ext uri="{0D108BD9-81ED-4DB2-BD59-A6C34878D82A}">
                    <a16:rowId xmlns:a16="http://schemas.microsoft.com/office/drawing/2014/main" val="710486534"/>
                  </a:ext>
                </a:extLst>
              </a:tr>
              <a:tr h="506001">
                <a:tc rowSpan="8"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  <a:latin typeface="Gill Sans" panose="020B0604020202020204" charset="0"/>
                        </a:rPr>
                        <a:t>Compiler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 rowSpan="8">
                  <a:txBody>
                    <a:bodyPr/>
                    <a:lstStyle/>
                    <a:p>
                      <a:pPr algn="ctr" fontAlgn="b"/>
                      <a:r>
                        <a:rPr lang="en-US" sz="1100" u="sng" strike="noStrike" dirty="0">
                          <a:effectLst/>
                          <a:latin typeface="Gill Sans" panose="020B0604020202020204" charset="0"/>
                          <a:hlinkClick r:id="rId2"/>
                        </a:rPr>
                        <a:t>ONCC-51</a:t>
                      </a:r>
                      <a:endParaRPr lang="en-US" sz="1100" b="0" i="0" u="sng" strike="noStrike" dirty="0">
                        <a:solidFill>
                          <a:srgbClr val="1265BE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Gill Sans" panose="020B0604020202020204" charset="0"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  <a:latin typeface="Gill Sans" panose="020B0604020202020204" charset="0"/>
                        </a:rPr>
                        <a:t>Writing and compiling the code in C++ language.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  <a:latin typeface="Gill Sans" panose="020B0604020202020204" charset="0"/>
                        </a:rPr>
                        <a:t>Enters the code in C++ language and click on Run button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Gill Sans" panose="020B0604020202020204" charset="0"/>
                        </a:rPr>
                        <a:t>Code should be compiled successfully and get the desired output or errors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Gill Sans" panose="020B0604020202020204" charset="0"/>
                        </a:rPr>
                        <a:t>Code should be compiled successfully and get the desired output or errors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Gill Sans" panose="020B0604020202020204" charset="0"/>
                        </a:rPr>
                        <a:t>PASS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extLst>
                  <a:ext uri="{0D108BD9-81ED-4DB2-BD59-A6C34878D82A}">
                    <a16:rowId xmlns:a16="http://schemas.microsoft.com/office/drawing/2014/main" val="207318264"/>
                  </a:ext>
                </a:extLst>
              </a:tr>
              <a:tr h="5060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Gill Sans" panose="020B0604020202020204" charset="0"/>
                        </a:rPr>
                        <a:t>Enters the code in C++ language and click on Run button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Gill Sans" panose="020B0604020202020204" charset="0"/>
                        </a:rPr>
                        <a:t>Code is not successfully compiled and shows error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Gill Sans" panose="020B0604020202020204" charset="0"/>
                        </a:rPr>
                        <a:t>Code Returns Appropriate Error in the error list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Gill Sans" panose="020B0604020202020204" charset="0"/>
                        </a:rPr>
                        <a:t>PASS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extLst>
                  <a:ext uri="{0D108BD9-81ED-4DB2-BD59-A6C34878D82A}">
                    <a16:rowId xmlns:a16="http://schemas.microsoft.com/office/drawing/2014/main" val="1203594194"/>
                  </a:ext>
                </a:extLst>
              </a:tr>
              <a:tr h="5060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Gill Sans" panose="020B0604020202020204" charset="0"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Gill Sans" panose="020B0604020202020204" charset="0"/>
                        </a:rPr>
                        <a:t>Compiling empty code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Gill Sans" panose="020B0604020202020204" charset="0"/>
                        </a:rPr>
                        <a:t>Click on Run button without writing code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Gill Sans" panose="020B0604020202020204" charset="0"/>
                        </a:rPr>
                        <a:t>Will show error for empty code in error field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Gill Sans" panose="020B0604020202020204" charset="0"/>
                        </a:rPr>
                        <a:t>Shows Empty Code message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Gill Sans" panose="020B0604020202020204" charset="0"/>
                        </a:rPr>
                        <a:t>PASS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extLst>
                  <a:ext uri="{0D108BD9-81ED-4DB2-BD59-A6C34878D82A}">
                    <a16:rowId xmlns:a16="http://schemas.microsoft.com/office/drawing/2014/main" val="469297236"/>
                  </a:ext>
                </a:extLst>
              </a:tr>
              <a:tr h="5060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Gill Sans" panose="020B0604020202020204" charset="0"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  <a:latin typeface="Gill Sans" panose="020B0604020202020204" charset="0"/>
                        </a:rPr>
                        <a:t>Running test code in python pre-processing module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Gill Sans" panose="020B0604020202020204" charset="0"/>
                        </a:rPr>
                        <a:t>Entering C++ code in pre-processing module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Gill Sans" panose="020B0604020202020204" charset="0"/>
                        </a:rPr>
                        <a:t>Getting desired output in String variable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Gill Sans" panose="020B0604020202020204" charset="0"/>
                        </a:rPr>
                        <a:t>Got output in the String variable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Gill Sans" panose="020B0604020202020204" charset="0"/>
                        </a:rPr>
                        <a:t>PASS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extLst>
                  <a:ext uri="{0D108BD9-81ED-4DB2-BD59-A6C34878D82A}">
                    <a16:rowId xmlns:a16="http://schemas.microsoft.com/office/drawing/2014/main" val="4080255588"/>
                  </a:ext>
                </a:extLst>
              </a:tr>
              <a:tr h="5060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  <a:latin typeface="Gill Sans" panose="020B0604020202020204" charset="0"/>
                        </a:rPr>
                        <a:t>Entering C++ code in pre-processing module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  <a:latin typeface="Gill Sans" panose="020B0604020202020204" charset="0"/>
                        </a:rPr>
                        <a:t>Getting expected error in Error variable if code is wrong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Gill Sans" panose="020B0604020202020204" charset="0"/>
                        </a:rPr>
                        <a:t>Got desired error in the Error variable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Gill Sans" panose="020B0604020202020204" charset="0"/>
                        </a:rPr>
                        <a:t>PASS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extLst>
                  <a:ext uri="{0D108BD9-81ED-4DB2-BD59-A6C34878D82A}">
                    <a16:rowId xmlns:a16="http://schemas.microsoft.com/office/drawing/2014/main" val="642331948"/>
                  </a:ext>
                </a:extLst>
              </a:tr>
              <a:tr h="5060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  <a:latin typeface="Gill Sans" panose="020B0604020202020204" charset="0"/>
                        </a:rPr>
                        <a:t>Entering C++ code in pre-processing module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Gill Sans" panose="020B0604020202020204" charset="0"/>
                        </a:rPr>
                        <a:t>Entering Predefined Input for the code to compile with input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Gill Sans" panose="020B0604020202020204" charset="0"/>
                        </a:rPr>
                        <a:t>Accepting input for written code and compiling with the input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Gill Sans" panose="020B0604020202020204" charset="0"/>
                        </a:rPr>
                        <a:t>PASS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extLst>
                  <a:ext uri="{0D108BD9-81ED-4DB2-BD59-A6C34878D82A}">
                    <a16:rowId xmlns:a16="http://schemas.microsoft.com/office/drawing/2014/main" val="499464799"/>
                  </a:ext>
                </a:extLst>
              </a:tr>
              <a:tr h="7541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Gill Sans" panose="020B0604020202020204" charset="0"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  <a:latin typeface="Gill Sans" panose="020B0604020202020204" charset="0"/>
                        </a:rPr>
                        <a:t>Entering Predefined input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Gill Sans" panose="020B0604020202020204" charset="0"/>
                        </a:rPr>
                        <a:t>Entering input in the input field for the compilation of code with input parameter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  <a:latin typeface="Gill Sans" panose="020B0604020202020204" charset="0"/>
                        </a:rPr>
                        <a:t>Taking input from input field and adding it into the code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  <a:latin typeface="Gill Sans" panose="020B0604020202020204" charset="0"/>
                        </a:rPr>
                        <a:t>Predefined Input was taken from the code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  <a:latin typeface="Gill Sans" panose="020B0604020202020204" charset="0"/>
                        </a:rPr>
                        <a:t>PASS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extLst>
                  <a:ext uri="{0D108BD9-81ED-4DB2-BD59-A6C34878D82A}">
                    <a16:rowId xmlns:a16="http://schemas.microsoft.com/office/drawing/2014/main" val="3516255437"/>
                  </a:ext>
                </a:extLst>
              </a:tr>
              <a:tr h="7541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  <a:latin typeface="Gill Sans" panose="020B0604020202020204" charset="0"/>
                        </a:rPr>
                        <a:t>Entering input in the input field for the compilation of code with input parameter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  <a:latin typeface="Gill Sans" panose="020B0604020202020204" charset="0"/>
                        </a:rPr>
                        <a:t>Showing input missing when the field is empty when required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  <a:latin typeface="Gill Sans" panose="020B0604020202020204" charset="0"/>
                        </a:rPr>
                        <a:t>No Output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  <a:latin typeface="Gill Sans" panose="020B0604020202020204" charset="0"/>
                        </a:rPr>
                        <a:t>FAIL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ill Sans" panose="020B0604020202020204" charset="0"/>
                      </a:endParaRPr>
                    </a:p>
                  </a:txBody>
                  <a:tcPr marL="5326" marR="5326" marT="5326" marB="0" anchor="ctr"/>
                </a:tc>
                <a:extLst>
                  <a:ext uri="{0D108BD9-81ED-4DB2-BD59-A6C34878D82A}">
                    <a16:rowId xmlns:a16="http://schemas.microsoft.com/office/drawing/2014/main" val="1120182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4899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DA0F4-E3FF-4525-A5CE-FC075FF1C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7 Burndown Chart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D7AA8A0-727A-414C-B159-F418431D8E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54" t="24653" r="1528" b="13228"/>
          <a:stretch/>
        </p:blipFill>
        <p:spPr>
          <a:xfrm>
            <a:off x="1134957" y="1690688"/>
            <a:ext cx="9922086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3380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LightSeedLeftStep">
      <a:dk1>
        <a:srgbClr val="000000"/>
      </a:dk1>
      <a:lt1>
        <a:srgbClr val="FFFFFF"/>
      </a:lt1>
      <a:dk2>
        <a:srgbClr val="243441"/>
      </a:dk2>
      <a:lt2>
        <a:srgbClr val="E8E6E2"/>
      </a:lt2>
      <a:accent1>
        <a:srgbClr val="95A3C5"/>
      </a:accent1>
      <a:accent2>
        <a:srgbClr val="7FA9BA"/>
      </a:accent2>
      <a:accent3>
        <a:srgbClr val="82ACA6"/>
      </a:accent3>
      <a:accent4>
        <a:srgbClr val="77AE90"/>
      </a:accent4>
      <a:accent5>
        <a:srgbClr val="81AC82"/>
      </a:accent5>
      <a:accent6>
        <a:srgbClr val="8AAB75"/>
      </a:accent6>
      <a:hlink>
        <a:srgbClr val="928158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535</TotalTime>
  <Words>2006</Words>
  <Application>Microsoft Macintosh PowerPoint</Application>
  <PresentationFormat>Widescreen</PresentationFormat>
  <Paragraphs>488</Paragraphs>
  <Slides>13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Gill Sans</vt:lpstr>
      <vt:lpstr>Calibri</vt:lpstr>
      <vt:lpstr>Arial</vt:lpstr>
      <vt:lpstr>ConfettiVTI</vt:lpstr>
      <vt:lpstr>Debug Entity Online Cloud Compiler (ONCC) Sprint 7 Presentation</vt:lpstr>
      <vt:lpstr>Agenda</vt:lpstr>
      <vt:lpstr>Overview of Sprint 7</vt:lpstr>
      <vt:lpstr>Recap of Sprint 6</vt:lpstr>
      <vt:lpstr>Sprint 7 Report</vt:lpstr>
      <vt:lpstr>Committed and Completed Artifacts</vt:lpstr>
      <vt:lpstr>Test Cases</vt:lpstr>
      <vt:lpstr>Test Cases Continued</vt:lpstr>
      <vt:lpstr>Sprint 7 Burndown Chart</vt:lpstr>
      <vt:lpstr>Product Backlog</vt:lpstr>
      <vt:lpstr>Retrospectives</vt:lpstr>
      <vt:lpstr>Conclusion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Debug Entity Online Cloud Compiler (ONCC) Sprint 6 Presentation</dc:title>
  <dc:creator>Sanath Gholap</dc:creator>
  <cp:lastModifiedBy>Harshada Harshada</cp:lastModifiedBy>
  <cp:revision>46</cp:revision>
  <dcterms:created xsi:type="dcterms:W3CDTF">2021-03-16T05:51:11Z</dcterms:created>
  <dcterms:modified xsi:type="dcterms:W3CDTF">2021-05-02T23:38:32Z</dcterms:modified>
</cp:coreProperties>
</file>